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493" r:id="rId2"/>
    <p:sldId id="505" r:id="rId3"/>
    <p:sldId id="581" r:id="rId4"/>
    <p:sldId id="558" r:id="rId5"/>
    <p:sldId id="580" r:id="rId6"/>
    <p:sldId id="559" r:id="rId7"/>
    <p:sldId id="579" r:id="rId8"/>
    <p:sldId id="560" r:id="rId9"/>
    <p:sldId id="578" r:id="rId10"/>
    <p:sldId id="561" r:id="rId11"/>
    <p:sldId id="577" r:id="rId12"/>
    <p:sldId id="562" r:id="rId13"/>
    <p:sldId id="576" r:id="rId14"/>
    <p:sldId id="563" r:id="rId15"/>
    <p:sldId id="575" r:id="rId16"/>
    <p:sldId id="564" r:id="rId17"/>
    <p:sldId id="574" r:id="rId18"/>
    <p:sldId id="565" r:id="rId19"/>
    <p:sldId id="573" r:id="rId20"/>
    <p:sldId id="566" r:id="rId21"/>
    <p:sldId id="572" r:id="rId22"/>
    <p:sldId id="567" r:id="rId23"/>
    <p:sldId id="571" r:id="rId24"/>
    <p:sldId id="568" r:id="rId25"/>
    <p:sldId id="570" r:id="rId26"/>
    <p:sldId id="494" r:id="rId27"/>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0" cy="493316"/>
          </a:xfrm>
          <a:prstGeom prst="rect">
            <a:avLst/>
          </a:prstGeom>
        </p:spPr>
        <p:txBody>
          <a:bodyPr vert="horz" lIns="91065" tIns="45533" rIns="91065" bIns="45533" rtlCol="0"/>
          <a:lstStyle>
            <a:lvl1pPr algn="l">
              <a:defRPr sz="1200"/>
            </a:lvl1pPr>
          </a:lstStyle>
          <a:p>
            <a:endParaRPr lang="en-US"/>
          </a:p>
        </p:txBody>
      </p:sp>
      <p:sp>
        <p:nvSpPr>
          <p:cNvPr id="3" name="Date Placeholder 2"/>
          <p:cNvSpPr>
            <a:spLocks noGrp="1"/>
          </p:cNvSpPr>
          <p:nvPr>
            <p:ph type="dt" sz="quarter" idx="1"/>
          </p:nvPr>
        </p:nvSpPr>
        <p:spPr>
          <a:xfrm>
            <a:off x="3815375" y="1"/>
            <a:ext cx="2918830" cy="493316"/>
          </a:xfrm>
          <a:prstGeom prst="rect">
            <a:avLst/>
          </a:prstGeom>
        </p:spPr>
        <p:txBody>
          <a:bodyPr vert="horz" lIns="91065" tIns="45533" rIns="91065" bIns="45533" rtlCol="0"/>
          <a:lstStyle>
            <a:lvl1pPr algn="r">
              <a:defRPr sz="1200"/>
            </a:lvl1pPr>
          </a:lstStyle>
          <a:p>
            <a:fld id="{CFB3F131-6E13-49AC-8699-0C2C1A6E36CF}" type="datetimeFigureOut">
              <a:rPr lang="en-US" smtClean="0"/>
              <a:t>5/17/2021</a:t>
            </a:fld>
            <a:endParaRPr lang="en-US"/>
          </a:p>
        </p:txBody>
      </p:sp>
      <p:sp>
        <p:nvSpPr>
          <p:cNvPr id="4" name="Footer Placeholder 3"/>
          <p:cNvSpPr>
            <a:spLocks noGrp="1"/>
          </p:cNvSpPr>
          <p:nvPr>
            <p:ph type="ftr" sz="quarter" idx="2"/>
          </p:nvPr>
        </p:nvSpPr>
        <p:spPr>
          <a:xfrm>
            <a:off x="2" y="9371286"/>
            <a:ext cx="2918830" cy="493316"/>
          </a:xfrm>
          <a:prstGeom prst="rect">
            <a:avLst/>
          </a:prstGeom>
        </p:spPr>
        <p:txBody>
          <a:bodyPr vert="horz" lIns="91065" tIns="45533" rIns="91065" bIns="45533"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86"/>
            <a:ext cx="2918830" cy="493316"/>
          </a:xfrm>
          <a:prstGeom prst="rect">
            <a:avLst/>
          </a:prstGeom>
        </p:spPr>
        <p:txBody>
          <a:bodyPr vert="horz" lIns="91065" tIns="45533" rIns="91065" bIns="45533" rtlCol="0" anchor="b"/>
          <a:lstStyle>
            <a:lvl1pPr algn="r">
              <a:defRPr sz="1200"/>
            </a:lvl1pPr>
          </a:lstStyle>
          <a:p>
            <a:fld id="{5E819825-379D-484D-A9D8-B49E65B1A2FC}" type="slidenum">
              <a:rPr lang="en-US" smtClean="0"/>
              <a:t>‹#›</a:t>
            </a:fld>
            <a:endParaRPr lang="en-US"/>
          </a:p>
        </p:txBody>
      </p:sp>
    </p:spTree>
    <p:extLst>
      <p:ext uri="{BB962C8B-B14F-4D97-AF65-F5344CB8AC3E}">
        <p14:creationId xmlns:p14="http://schemas.microsoft.com/office/powerpoint/2010/main" val="205212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0" cy="493316"/>
          </a:xfrm>
          <a:prstGeom prst="rect">
            <a:avLst/>
          </a:prstGeom>
        </p:spPr>
        <p:txBody>
          <a:bodyPr vert="horz" lIns="91065" tIns="45533" rIns="91065" bIns="45533" rtlCol="0"/>
          <a:lstStyle>
            <a:lvl1pPr algn="l">
              <a:defRPr sz="1200"/>
            </a:lvl1pPr>
          </a:lstStyle>
          <a:p>
            <a:endParaRPr lang="en-US"/>
          </a:p>
        </p:txBody>
      </p:sp>
      <p:sp>
        <p:nvSpPr>
          <p:cNvPr id="3" name="Date Placeholder 2"/>
          <p:cNvSpPr>
            <a:spLocks noGrp="1"/>
          </p:cNvSpPr>
          <p:nvPr>
            <p:ph type="dt" idx="1"/>
          </p:nvPr>
        </p:nvSpPr>
        <p:spPr>
          <a:xfrm>
            <a:off x="3815375" y="1"/>
            <a:ext cx="2918830" cy="493316"/>
          </a:xfrm>
          <a:prstGeom prst="rect">
            <a:avLst/>
          </a:prstGeom>
        </p:spPr>
        <p:txBody>
          <a:bodyPr vert="horz" lIns="91065" tIns="45533" rIns="91065" bIns="45533" rtlCol="0"/>
          <a:lstStyle>
            <a:lvl1pPr algn="r">
              <a:defRPr sz="1200"/>
            </a:lvl1pPr>
          </a:lstStyle>
          <a:p>
            <a:fld id="{CC5871DE-D503-462E-8A3C-A79CE14E51C9}" type="datetimeFigureOut">
              <a:rPr lang="en-US" smtClean="0"/>
              <a:pPr/>
              <a:t>5/17/2021</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065" tIns="45533" rIns="91065" bIns="45533" rtlCol="0" anchor="ctr"/>
          <a:lstStyle/>
          <a:p>
            <a:endParaRPr lang="en-US"/>
          </a:p>
        </p:txBody>
      </p:sp>
      <p:sp>
        <p:nvSpPr>
          <p:cNvPr id="5" name="Notes Placeholder 4"/>
          <p:cNvSpPr>
            <a:spLocks noGrp="1"/>
          </p:cNvSpPr>
          <p:nvPr>
            <p:ph type="body" sz="quarter" idx="3"/>
          </p:nvPr>
        </p:nvSpPr>
        <p:spPr>
          <a:xfrm>
            <a:off x="673578" y="4686499"/>
            <a:ext cx="5388610" cy="443984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371286"/>
            <a:ext cx="2918830" cy="493316"/>
          </a:xfrm>
          <a:prstGeom prst="rect">
            <a:avLst/>
          </a:prstGeom>
        </p:spPr>
        <p:txBody>
          <a:bodyPr vert="horz" lIns="91065" tIns="45533" rIns="91065" bIns="45533"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6"/>
            <a:ext cx="2918830" cy="493316"/>
          </a:xfrm>
          <a:prstGeom prst="rect">
            <a:avLst/>
          </a:prstGeom>
        </p:spPr>
        <p:txBody>
          <a:bodyPr vert="horz" lIns="91065" tIns="45533" rIns="91065" bIns="45533" rtlCol="0" anchor="b"/>
          <a:lstStyle>
            <a:lvl1pPr algn="r">
              <a:defRPr sz="1200"/>
            </a:lvl1pPr>
          </a:lstStyle>
          <a:p>
            <a:fld id="{17CB912B-E5B6-4091-A80D-CB2B7951C4F9}" type="slidenum">
              <a:rPr lang="en-US" smtClean="0"/>
              <a:pPr/>
              <a:t>‹#›</a:t>
            </a:fld>
            <a:endParaRPr lang="en-US"/>
          </a:p>
        </p:txBody>
      </p:sp>
    </p:spTree>
    <p:extLst>
      <p:ext uri="{BB962C8B-B14F-4D97-AF65-F5344CB8AC3E}">
        <p14:creationId xmlns:p14="http://schemas.microsoft.com/office/powerpoint/2010/main" val="127221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B912B-E5B6-4091-A80D-CB2B7951C4F9}" type="slidenum">
              <a:rPr lang="en-US" smtClean="0"/>
              <a:pPr/>
              <a:t>1</a:t>
            </a:fld>
            <a:endParaRPr lang="en-US"/>
          </a:p>
        </p:txBody>
      </p:sp>
    </p:spTree>
    <p:extLst>
      <p:ext uri="{BB962C8B-B14F-4D97-AF65-F5344CB8AC3E}">
        <p14:creationId xmlns:p14="http://schemas.microsoft.com/office/powerpoint/2010/main" val="268022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C62049E-CCB2-4734-BAE5-2C88B510E4E9}" type="datetimeFigureOut">
              <a:rPr lang="ru-RU"/>
              <a:pPr>
                <a:defRPr/>
              </a:pPr>
              <a:t>17.05.2021</a:t>
            </a:fld>
            <a:endParaRPr lang="ru-RU"/>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6B92718-0E40-4AC2-B416-5FE2E893263F}"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C0E69D9-3CDB-4C80-8886-5F2091455A94}" type="datetimeFigureOut">
              <a:rPr lang="ru-RU"/>
              <a:pPr>
                <a:defRPr/>
              </a:pPr>
              <a:t>17.05.2021</a:t>
            </a:fld>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22"/>
          <p:cNvSpPr>
            <a:spLocks noGrp="1"/>
          </p:cNvSpPr>
          <p:nvPr>
            <p:ph type="sldNum" sz="quarter" idx="12"/>
          </p:nvPr>
        </p:nvSpPr>
        <p:spPr/>
        <p:txBody>
          <a:bodyPr/>
          <a:lstStyle>
            <a:lvl1pPr>
              <a:defRPr/>
            </a:lvl1pPr>
          </a:lstStyle>
          <a:p>
            <a:pPr>
              <a:defRPr/>
            </a:pPr>
            <a:fld id="{2A62A22D-2F63-4144-968F-8C9ABF54425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B8DF44C-8A5D-4C26-9DDA-55C7E6C819B0}" type="datetimeFigureOut">
              <a:rPr lang="ru-RU"/>
              <a:pPr>
                <a:defRPr/>
              </a:pPr>
              <a:t>17.05.2021</a:t>
            </a:fld>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22"/>
          <p:cNvSpPr>
            <a:spLocks noGrp="1"/>
          </p:cNvSpPr>
          <p:nvPr>
            <p:ph type="sldNum" sz="quarter" idx="12"/>
          </p:nvPr>
        </p:nvSpPr>
        <p:spPr/>
        <p:txBody>
          <a:bodyPr/>
          <a:lstStyle>
            <a:lvl1pPr>
              <a:defRPr/>
            </a:lvl1pPr>
          </a:lstStyle>
          <a:p>
            <a:pPr>
              <a:defRPr/>
            </a:pPr>
            <a:fld id="{D7651C44-21DC-4577-B1B9-65F5E868C0B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B79841B3-7072-4469-B995-635E7BEAD42A}" type="datetimeFigureOut">
              <a:rPr lang="ru-RU"/>
              <a:pPr>
                <a:defRPr/>
              </a:pPr>
              <a:t>17.05.2021</a:t>
            </a:fld>
            <a:endParaRPr lang="ru-RU"/>
          </a:p>
        </p:txBody>
      </p:sp>
      <p:sp>
        <p:nvSpPr>
          <p:cNvPr id="5" name="Slide Number Placeholder 8"/>
          <p:cNvSpPr>
            <a:spLocks noGrp="1"/>
          </p:cNvSpPr>
          <p:nvPr>
            <p:ph type="sldNum" sz="quarter" idx="11"/>
          </p:nvPr>
        </p:nvSpPr>
        <p:spPr/>
        <p:txBody>
          <a:bodyPr rtlCol="0"/>
          <a:lstStyle>
            <a:lvl1pPr>
              <a:defRPr/>
            </a:lvl1pPr>
          </a:lstStyle>
          <a:p>
            <a:pPr>
              <a:defRPr/>
            </a:pPr>
            <a:fld id="{9F057C7A-6C02-4633-966E-6B08D5CB33BE}" type="slidenum">
              <a:rPr lang="ru-RU"/>
              <a:pPr>
                <a:defRPr/>
              </a:pPr>
              <a:t>‹#›</a:t>
            </a:fld>
            <a:endParaRPr lang="ru-RU"/>
          </a:p>
        </p:txBody>
      </p:sp>
      <p:sp>
        <p:nvSpPr>
          <p:cNvPr id="6" name="Footer Placeholder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AC2FFFBB-6556-4F8C-9822-631D0EAB94FB}" type="datetimeFigureOut">
              <a:rPr lang="ru-RU"/>
              <a:pPr>
                <a:defRPr/>
              </a:pPr>
              <a:t>17.05.2021</a:t>
            </a:fld>
            <a:endParaRPr lang="ru-RU"/>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CE02E0FF-0392-4F31-B083-BE78A2D2FA4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0192FEF-5335-4EC2-929A-3D1DE71919A7}" type="datetimeFigureOut">
              <a:rPr lang="ru-RU"/>
              <a:pPr>
                <a:defRPr/>
              </a:pPr>
              <a:t>17.05.2021</a:t>
            </a:fld>
            <a:endParaRPr lang="ru-RU"/>
          </a:p>
        </p:txBody>
      </p:sp>
      <p:sp>
        <p:nvSpPr>
          <p:cNvPr id="6" name="Footer Placeholder 2"/>
          <p:cNvSpPr>
            <a:spLocks noGrp="1"/>
          </p:cNvSpPr>
          <p:nvPr>
            <p:ph type="ftr" sz="quarter" idx="11"/>
          </p:nvPr>
        </p:nvSpPr>
        <p:spPr/>
        <p:txBody>
          <a:bodyPr/>
          <a:lstStyle>
            <a:lvl1pPr>
              <a:defRPr/>
            </a:lvl1pPr>
          </a:lstStyle>
          <a:p>
            <a:pPr>
              <a:defRPr/>
            </a:pPr>
            <a:endParaRPr lang="ru-RU"/>
          </a:p>
        </p:txBody>
      </p:sp>
      <p:sp>
        <p:nvSpPr>
          <p:cNvPr id="7" name="Slide Number Placeholder 22"/>
          <p:cNvSpPr>
            <a:spLocks noGrp="1"/>
          </p:cNvSpPr>
          <p:nvPr>
            <p:ph type="sldNum" sz="quarter" idx="12"/>
          </p:nvPr>
        </p:nvSpPr>
        <p:spPr/>
        <p:txBody>
          <a:bodyPr/>
          <a:lstStyle>
            <a:lvl1pPr>
              <a:defRPr/>
            </a:lvl1pPr>
          </a:lstStyle>
          <a:p>
            <a:pPr>
              <a:defRPr/>
            </a:pPr>
            <a:fld id="{A035946C-50FE-4655-A391-59F64DBCE35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583C15E5-5069-4326-93EA-CA5A2D988CBE}" type="datetimeFigureOut">
              <a:rPr lang="ru-RU"/>
              <a:pPr>
                <a:defRPr/>
              </a:pPr>
              <a:t>17.05.2021</a:t>
            </a:fld>
            <a:endParaRPr lang="ru-RU"/>
          </a:p>
        </p:txBody>
      </p:sp>
      <p:sp>
        <p:nvSpPr>
          <p:cNvPr id="8" name="Footer Placeholder 2"/>
          <p:cNvSpPr>
            <a:spLocks noGrp="1"/>
          </p:cNvSpPr>
          <p:nvPr>
            <p:ph type="ftr" sz="quarter" idx="11"/>
          </p:nvPr>
        </p:nvSpPr>
        <p:spPr/>
        <p:txBody>
          <a:bodyPr/>
          <a:lstStyle>
            <a:lvl1pPr>
              <a:defRPr/>
            </a:lvl1pPr>
          </a:lstStyle>
          <a:p>
            <a:pPr>
              <a:defRPr/>
            </a:pPr>
            <a:endParaRPr lang="ru-RU"/>
          </a:p>
        </p:txBody>
      </p:sp>
      <p:sp>
        <p:nvSpPr>
          <p:cNvPr id="9" name="Slide Number Placeholder 22"/>
          <p:cNvSpPr>
            <a:spLocks noGrp="1"/>
          </p:cNvSpPr>
          <p:nvPr>
            <p:ph type="sldNum" sz="quarter" idx="12"/>
          </p:nvPr>
        </p:nvSpPr>
        <p:spPr/>
        <p:txBody>
          <a:bodyPr/>
          <a:lstStyle>
            <a:lvl1pPr>
              <a:defRPr/>
            </a:lvl1pPr>
          </a:lstStyle>
          <a:p>
            <a:pPr>
              <a:defRPr/>
            </a:pPr>
            <a:fld id="{6498F1A3-7766-499E-BC81-F897AF4B0CB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29105948-58F0-43F0-85F0-D570370C74E5}" type="datetimeFigureOut">
              <a:rPr lang="ru-RU"/>
              <a:pPr>
                <a:defRPr/>
              </a:pPr>
              <a:t>17.05.2021</a:t>
            </a:fld>
            <a:endParaRPr lang="ru-RU"/>
          </a:p>
        </p:txBody>
      </p:sp>
      <p:sp>
        <p:nvSpPr>
          <p:cNvPr id="4" name="Slide Number Placeholder 6"/>
          <p:cNvSpPr>
            <a:spLocks noGrp="1"/>
          </p:cNvSpPr>
          <p:nvPr>
            <p:ph type="sldNum" sz="quarter" idx="11"/>
          </p:nvPr>
        </p:nvSpPr>
        <p:spPr/>
        <p:txBody>
          <a:bodyPr rtlCol="0"/>
          <a:lstStyle>
            <a:lvl1pPr>
              <a:defRPr/>
            </a:lvl1pPr>
          </a:lstStyle>
          <a:p>
            <a:pPr>
              <a:defRPr/>
            </a:pPr>
            <a:fld id="{161C9F5E-BB55-4B0F-835C-91FF9D5155E2}" type="slidenum">
              <a:rPr lang="ru-RU"/>
              <a:pPr>
                <a:defRPr/>
              </a:pPr>
              <a:t>‹#›</a:t>
            </a:fld>
            <a:endParaRPr lang="ru-RU"/>
          </a:p>
        </p:txBody>
      </p:sp>
      <p:sp>
        <p:nvSpPr>
          <p:cNvPr id="5" name="Footer Placeholder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08C56CA-A5B6-40A4-9C69-307D00E2F9C2}" type="datetimeFigureOut">
              <a:rPr lang="ru-RU"/>
              <a:pPr>
                <a:defRPr/>
              </a:pPr>
              <a:t>17.05.2021</a:t>
            </a:fld>
            <a:endParaRPr lang="ru-RU"/>
          </a:p>
        </p:txBody>
      </p:sp>
      <p:sp>
        <p:nvSpPr>
          <p:cNvPr id="3" name="Footer Placeholder 2"/>
          <p:cNvSpPr>
            <a:spLocks noGrp="1"/>
          </p:cNvSpPr>
          <p:nvPr>
            <p:ph type="ftr" sz="quarter" idx="11"/>
          </p:nvPr>
        </p:nvSpPr>
        <p:spPr/>
        <p:txBody>
          <a:bodyPr/>
          <a:lstStyle>
            <a:lvl1pPr>
              <a:defRPr/>
            </a:lvl1pPr>
          </a:lstStyle>
          <a:p>
            <a:pPr>
              <a:defRPr/>
            </a:pPr>
            <a:endParaRPr lang="ru-RU"/>
          </a:p>
        </p:txBody>
      </p:sp>
      <p:sp>
        <p:nvSpPr>
          <p:cNvPr id="4" name="Slide Number Placeholder 22"/>
          <p:cNvSpPr>
            <a:spLocks noGrp="1"/>
          </p:cNvSpPr>
          <p:nvPr>
            <p:ph type="sldNum" sz="quarter" idx="12"/>
          </p:nvPr>
        </p:nvSpPr>
        <p:spPr/>
        <p:txBody>
          <a:bodyPr/>
          <a:lstStyle>
            <a:lvl1pPr>
              <a:defRPr/>
            </a:lvl1pPr>
          </a:lstStyle>
          <a:p>
            <a:pPr>
              <a:defRPr/>
            </a:pPr>
            <a:fld id="{D82A68EB-4796-48F6-B684-59B8A52755A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7C9448DD-4431-498F-B967-198F509F4D57}" type="datetimeFigureOut">
              <a:rPr lang="ru-RU"/>
              <a:pPr>
                <a:defRPr/>
              </a:pPr>
              <a:t>17.05.2021</a:t>
            </a:fld>
            <a:endParaRPr lang="ru-RU"/>
          </a:p>
        </p:txBody>
      </p:sp>
      <p:sp>
        <p:nvSpPr>
          <p:cNvPr id="13" name="Slide Number Placeholder 21"/>
          <p:cNvSpPr>
            <a:spLocks noGrp="1"/>
          </p:cNvSpPr>
          <p:nvPr>
            <p:ph type="sldNum" sz="quarter" idx="11"/>
          </p:nvPr>
        </p:nvSpPr>
        <p:spPr/>
        <p:txBody>
          <a:bodyPr rtlCol="0"/>
          <a:lstStyle>
            <a:lvl1pPr>
              <a:defRPr/>
            </a:lvl1pPr>
          </a:lstStyle>
          <a:p>
            <a:pPr>
              <a:defRPr/>
            </a:pPr>
            <a:fld id="{255F3F4D-DB18-4DDA-A00A-965D3FD517DA}" type="slidenum">
              <a:rPr lang="ru-RU"/>
              <a:pPr>
                <a:defRPr/>
              </a:pPr>
              <a:t>‹#›</a:t>
            </a:fld>
            <a:endParaRPr lang="ru-RU"/>
          </a:p>
        </p:txBody>
      </p:sp>
      <p:sp>
        <p:nvSpPr>
          <p:cNvPr id="14" name="Footer Placeholder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16928B6-7762-4C08-A996-44EFDBB2B4EB}" type="datetimeFigureOut">
              <a:rPr lang="ru-RU"/>
              <a:pPr>
                <a:defRPr/>
              </a:pPr>
              <a:t>17.05.2021</a:t>
            </a:fld>
            <a:endParaRPr lang="ru-RU"/>
          </a:p>
        </p:txBody>
      </p:sp>
      <p:sp>
        <p:nvSpPr>
          <p:cNvPr id="13" name="Slide Number Placeholder 17"/>
          <p:cNvSpPr>
            <a:spLocks noGrp="1"/>
          </p:cNvSpPr>
          <p:nvPr>
            <p:ph type="sldNum" sz="quarter" idx="11"/>
          </p:nvPr>
        </p:nvSpPr>
        <p:spPr/>
        <p:txBody>
          <a:bodyPr rtlCol="0"/>
          <a:lstStyle>
            <a:lvl1pPr>
              <a:defRPr/>
            </a:lvl1pPr>
          </a:lstStyle>
          <a:p>
            <a:pPr>
              <a:defRPr/>
            </a:pPr>
            <a:fld id="{129EB23F-E15F-48BB-A7BA-6D4C14E1281A}" type="slidenum">
              <a:rPr lang="ru-RU"/>
              <a:pPr>
                <a:defRPr/>
              </a:pPr>
              <a:t>‹#›</a:t>
            </a:fld>
            <a:endParaRPr lang="ru-RU"/>
          </a:p>
        </p:txBody>
      </p:sp>
      <p:sp>
        <p:nvSpPr>
          <p:cNvPr id="14" name="Footer Placeholder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BBA17D96-80E2-455A-99E5-7A539FC883D7}" type="datetimeFigureOut">
              <a:rPr lang="ru-RU"/>
              <a:pPr>
                <a:defRPr/>
              </a:pPr>
              <a:t>17.05.2021</a:t>
            </a:fld>
            <a:endParaRPr lang="ru-RU"/>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2886FEEB-1E2C-47B4-9FCF-F0C4A9EFCE4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1" r:id="rId4"/>
    <p:sldLayoutId id="2147483752" r:id="rId5"/>
    <p:sldLayoutId id="2147483759" r:id="rId6"/>
    <p:sldLayoutId id="2147483753" r:id="rId7"/>
    <p:sldLayoutId id="2147483760" r:id="rId8"/>
    <p:sldLayoutId id="2147483761" r:id="rId9"/>
    <p:sldLayoutId id="2147483754" r:id="rId10"/>
    <p:sldLayoutId id="2147483755"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hederagardens.lv/pages/index.php?l=lv&amp;id_section=2&amp;id_subsection=16&amp;id_subsubsection=39" TargetMode="External"/><Relationship Id="rId3" Type="http://schemas.openxmlformats.org/officeDocument/2006/relationships/hyperlink" Target="https://kazachka07.livejournal.com/51521.html" TargetMode="External"/><Relationship Id="rId7" Type="http://schemas.openxmlformats.org/officeDocument/2006/relationships/hyperlink" Target="https://www.reitingi.lv/ru/news/sabiedriba/118813-sosuljki-na-vasej-krise-opasni-dla-okruzajsih-straf-do-1500-evro.html" TargetMode="External"/><Relationship Id="rId12" Type="http://schemas.openxmlformats.org/officeDocument/2006/relationships/hyperlink" Target="http://ru.wikipedia.org/wiki/&#1041;&#1080;&#1073;&#1080;-&#1061;&#1072;&#1085;&#1099;&#1084;" TargetMode="External"/><Relationship Id="rId2" Type="http://schemas.openxmlformats.org/officeDocument/2006/relationships/hyperlink" Target="https://varlamov.ru/2727567.html" TargetMode="External"/><Relationship Id="rId1" Type="http://schemas.openxmlformats.org/officeDocument/2006/relationships/slideLayout" Target="../slideLayouts/slideLayout2.xml"/><Relationship Id="rId6" Type="http://schemas.openxmlformats.org/officeDocument/2006/relationships/hyperlink" Target="https://kykymber.ru/stories.php?story=2138" TargetMode="External"/><Relationship Id="rId11" Type="http://schemas.openxmlformats.org/officeDocument/2006/relationships/hyperlink" Target="http://www.russianhockey.us/cgi/ultimatebb.cgi?ubb=pr" TargetMode="External"/><Relationship Id="rId5" Type="http://schemas.openxmlformats.org/officeDocument/2006/relationships/hyperlink" Target="https://s-spravki.ru/transportnye/gde-oplatit-shtraf-za-bezbiletnyj-proezd.html" TargetMode="External"/><Relationship Id="rId10" Type="http://schemas.openxmlformats.org/officeDocument/2006/relationships/hyperlink" Target="http://www.nytimes.com/2001/05/24/world/riga-journal-what-s-maroon-and-white-and-proud-all-over.html" TargetMode="External"/><Relationship Id="rId4" Type="http://schemas.openxmlformats.org/officeDocument/2006/relationships/hyperlink" Target="https://lv.sputniknews.ru/Latvia/20180909/9341121/oleg-artemev-riga-kosmos.html" TargetMode="External"/><Relationship Id="rId9" Type="http://schemas.openxmlformats.org/officeDocument/2006/relationships/hyperlink" Target="http://www.worldmilitary.org/ru/latvia/nagrady/znaki_otlichiya/znaki_voorugennyh_sil/znaki_klassnyh_spetsialistov/LV-ZNKS-0000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1043608" y="430214"/>
            <a:ext cx="6927548" cy="2926778"/>
          </a:xfrm>
        </p:spPr>
        <p:txBody>
          <a:bodyPr>
            <a:noAutofit/>
          </a:bodyPr>
          <a:lstStyle/>
          <a:p>
            <a:pPr marL="0" indent="0" fontAlgn="auto">
              <a:spcBef>
                <a:spcPts val="0"/>
              </a:spcBef>
              <a:spcAft>
                <a:spcPts val="0"/>
              </a:spcAft>
              <a:buFont typeface="Wingdings"/>
              <a:buNone/>
              <a:defRPr/>
            </a:pPr>
            <a:r>
              <a:rPr lang="lv-LV" sz="6300" b="1" dirty="0">
                <a:solidFill>
                  <a:schemeClr val="bg2">
                    <a:lumMod val="25000"/>
                  </a:schemeClr>
                </a:solidFill>
                <a:latin typeface="Arial" panose="020B0604020202020204" pitchFamily="34" charset="0"/>
                <a:ea typeface="Arial Unicode MS" panose="020B0604020202020204" pitchFamily="34" charset="-128"/>
                <a:cs typeface="Arial" panose="020B0604020202020204" pitchFamily="34" charset="0"/>
              </a:rPr>
              <a:t>Kas?</a:t>
            </a:r>
            <a:br>
              <a:rPr lang="lv-LV" sz="6300" b="1" dirty="0">
                <a:solidFill>
                  <a:schemeClr val="bg2">
                    <a:lumMod val="25000"/>
                  </a:schemeClr>
                </a:solidFill>
                <a:latin typeface="Arial" panose="020B0604020202020204" pitchFamily="34" charset="0"/>
                <a:ea typeface="Arial Unicode MS" panose="020B0604020202020204" pitchFamily="34" charset="-128"/>
                <a:cs typeface="Arial" panose="020B0604020202020204" pitchFamily="34" charset="0"/>
              </a:rPr>
            </a:br>
            <a:r>
              <a:rPr lang="lv-LV" sz="6300" b="1" dirty="0">
                <a:solidFill>
                  <a:schemeClr val="bg2">
                    <a:lumMod val="25000"/>
                  </a:schemeClr>
                </a:solidFill>
                <a:latin typeface="Arial" panose="020B0604020202020204" pitchFamily="34" charset="0"/>
                <a:ea typeface="Arial Unicode MS" panose="020B0604020202020204" pitchFamily="34" charset="-128"/>
                <a:cs typeface="Arial" panose="020B0604020202020204" pitchFamily="34" charset="0"/>
              </a:rPr>
              <a:t>Kur? </a:t>
            </a:r>
            <a:br>
              <a:rPr lang="lv-LV" sz="6300" b="1" dirty="0">
                <a:solidFill>
                  <a:schemeClr val="bg2">
                    <a:lumMod val="25000"/>
                  </a:schemeClr>
                </a:solidFill>
                <a:latin typeface="Arial" panose="020B0604020202020204" pitchFamily="34" charset="0"/>
                <a:ea typeface="Arial Unicode MS" panose="020B0604020202020204" pitchFamily="34" charset="-128"/>
                <a:cs typeface="Arial" panose="020B0604020202020204" pitchFamily="34" charset="0"/>
              </a:rPr>
            </a:br>
            <a:r>
              <a:rPr lang="lv-LV" sz="6300" b="1" dirty="0">
                <a:solidFill>
                  <a:schemeClr val="bg2">
                    <a:lumMod val="25000"/>
                  </a:schemeClr>
                </a:solidFill>
                <a:latin typeface="Arial" panose="020B0604020202020204" pitchFamily="34" charset="0"/>
                <a:ea typeface="Arial Unicode MS" panose="020B0604020202020204" pitchFamily="34" charset="-128"/>
                <a:cs typeface="Arial" panose="020B0604020202020204" pitchFamily="34" charset="0"/>
              </a:rPr>
              <a:t>Kad?</a:t>
            </a:r>
            <a:endParaRPr lang="lv-LV" sz="63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314" name="Picture 2"/>
          <p:cNvPicPr>
            <a:picLocks noChangeAspect="1" noChangeArrowheads="1"/>
          </p:cNvPicPr>
          <p:nvPr/>
        </p:nvPicPr>
        <p:blipFill>
          <a:blip r:embed="rId3" cstate="print"/>
          <a:srcRect/>
          <a:stretch>
            <a:fillRect/>
          </a:stretch>
        </p:blipFill>
        <p:spPr bwMode="auto">
          <a:xfrm>
            <a:off x="5148064" y="359123"/>
            <a:ext cx="2449568" cy="2448272"/>
          </a:xfrm>
          <a:prstGeom prst="rect">
            <a:avLst/>
          </a:prstGeom>
          <a:noFill/>
          <a:ln w="9525">
            <a:noFill/>
            <a:miter lim="800000"/>
            <a:headEnd/>
            <a:tailEnd/>
          </a:ln>
        </p:spPr>
      </p:pic>
      <p:sp>
        <p:nvSpPr>
          <p:cNvPr id="5" name="Rectangle 4"/>
          <p:cNvSpPr/>
          <p:nvPr/>
        </p:nvSpPr>
        <p:spPr>
          <a:xfrm>
            <a:off x="2079229" y="6199966"/>
            <a:ext cx="6057167" cy="369332"/>
          </a:xfrm>
          <a:prstGeom prst="rect">
            <a:avLst/>
          </a:prstGeom>
        </p:spPr>
        <p:txBody>
          <a:bodyPr wrap="square">
            <a:spAutoFit/>
          </a:bodyPr>
          <a:lstStyle/>
          <a:p>
            <a:pPr algn="r" fontAlgn="auto">
              <a:spcBef>
                <a:spcPts val="0"/>
              </a:spcBef>
              <a:spcAft>
                <a:spcPts val="0"/>
              </a:spcAft>
              <a:defRPr/>
            </a:pPr>
            <a:r>
              <a:rPr lang="lv-LV" dirty="0">
                <a:solidFill>
                  <a:schemeClr val="accent1">
                    <a:lumMod val="75000"/>
                  </a:schemeClr>
                </a:solidFill>
                <a:latin typeface="+mn-lt"/>
                <a:cs typeface="+mn-cs"/>
              </a:rPr>
              <a:t>Daugavpils būvniecības tehnikums, 2021</a:t>
            </a:r>
            <a:r>
              <a:rPr lang="ru-RU" dirty="0">
                <a:solidFill>
                  <a:schemeClr val="accent1">
                    <a:lumMod val="75000"/>
                  </a:schemeClr>
                </a:solidFill>
                <a:latin typeface="+mn-lt"/>
                <a:cs typeface="+mn-cs"/>
              </a:rPr>
              <a:t>.</a:t>
            </a:r>
            <a:r>
              <a:rPr lang="lv-LV" dirty="0">
                <a:solidFill>
                  <a:schemeClr val="accent1">
                    <a:lumMod val="75000"/>
                  </a:schemeClr>
                </a:solidFill>
                <a:latin typeface="+mn-lt"/>
                <a:cs typeface="+mn-cs"/>
              </a:rPr>
              <a:t>g.</a:t>
            </a:r>
            <a:endParaRPr lang="en-US" dirty="0">
              <a:solidFill>
                <a:schemeClr val="accent1">
                  <a:lumMod val="75000"/>
                </a:schemeClr>
              </a:solidFill>
              <a:latin typeface="+mn-lt"/>
              <a:cs typeface="+mn-cs"/>
            </a:endParaRPr>
          </a:p>
        </p:txBody>
      </p:sp>
      <p:sp>
        <p:nvSpPr>
          <p:cNvPr id="2" name="Rectangle 1"/>
          <p:cNvSpPr/>
          <p:nvPr/>
        </p:nvSpPr>
        <p:spPr>
          <a:xfrm>
            <a:off x="251520" y="3789040"/>
            <a:ext cx="8435760" cy="969496"/>
          </a:xfrm>
          <a:prstGeom prst="rect">
            <a:avLst/>
          </a:prstGeom>
        </p:spPr>
        <p:txBody>
          <a:bodyPr wrap="square">
            <a:spAutoFit/>
          </a:bodyPr>
          <a:lstStyle/>
          <a:p>
            <a:pPr algn="ctr"/>
            <a:r>
              <a:rPr lang="lv-LV" sz="5700" b="1" dirty="0">
                <a:solidFill>
                  <a:srgbClr val="C00000"/>
                </a:solidFill>
              </a:rPr>
              <a:t>Darīt neticamo!</a:t>
            </a:r>
            <a:endParaRPr lang="en-US" sz="5700" b="1"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661248"/>
            <a:ext cx="9636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4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48680"/>
            <a:ext cx="6552728" cy="5693866"/>
          </a:xfrm>
          <a:prstGeom prst="rect">
            <a:avLst/>
          </a:prstGeom>
        </p:spPr>
        <p:txBody>
          <a:bodyPr wrap="square">
            <a:spAutoFit/>
          </a:bodyPr>
          <a:lstStyle/>
          <a:p>
            <a:r>
              <a:rPr lang="lv-LV" sz="2400" dirty="0"/>
              <a:t>“Rīga – Baltijas pērle, mājīgi izkārtojusies abos Daugavas krastos. Vēl tā ir pilsēta, kurā esmu dzimis,” rakstīja Rīgā dzimušais Oļegs </a:t>
            </a:r>
            <a:r>
              <a:rPr lang="lv-LV" sz="2400" dirty="0" err="1"/>
              <a:t>Artemjevs</a:t>
            </a:r>
            <a:r>
              <a:rPr lang="lv-LV" sz="2400" dirty="0"/>
              <a:t>. Viņš nofotografēja Rīgu neparastā rakursā. Tādu fotogrāfiju Oļegam izdevās uzņemt, pateicoties viņa pagaidām vēl retajai profesijai, kura parādījās 20.gs. 2.pusē. Tur, kur bija uzņemta šī fotogrāfija, viņa darba laiks bija 169 diennaktis, 5 stundas un 44 sekundes. Kur tika uzņemta fotogrāfija?</a:t>
            </a:r>
            <a:endParaRPr lang="en-US" sz="2400" dirty="0"/>
          </a:p>
          <a:p>
            <a:pPr lvl="0" algn="just">
              <a:lnSpc>
                <a:spcPct val="150000"/>
              </a:lnSpc>
            </a:pPr>
            <a:endParaRPr lang="ru-RU" sz="800" dirty="0"/>
          </a:p>
          <a:p>
            <a:r>
              <a:rPr lang="lv-LV" sz="1400" dirty="0"/>
              <a:t>"</a:t>
            </a:r>
            <a:r>
              <a:rPr lang="lv-LV" sz="1400" dirty="0" err="1"/>
              <a:t>Рига</a:t>
            </a:r>
            <a:r>
              <a:rPr lang="lv-LV" sz="1400" dirty="0"/>
              <a:t> – </a:t>
            </a:r>
            <a:r>
              <a:rPr lang="lv-LV" sz="1400" dirty="0" err="1"/>
              <a:t>жемчужина</a:t>
            </a:r>
            <a:r>
              <a:rPr lang="lv-LV" sz="1400" dirty="0"/>
              <a:t> </a:t>
            </a:r>
            <a:r>
              <a:rPr lang="lv-LV" sz="1400" dirty="0" err="1"/>
              <a:t>Прибалтики</a:t>
            </a:r>
            <a:r>
              <a:rPr lang="lv-LV" sz="1400" dirty="0"/>
              <a:t>, </a:t>
            </a:r>
            <a:r>
              <a:rPr lang="lv-LV" sz="1400" dirty="0" err="1"/>
              <a:t>уютно</a:t>
            </a:r>
            <a:r>
              <a:rPr lang="lv-LV" sz="1400" dirty="0"/>
              <a:t> </a:t>
            </a:r>
            <a:r>
              <a:rPr lang="lv-LV" sz="1400" dirty="0" err="1"/>
              <a:t>расположившаяся</a:t>
            </a:r>
            <a:r>
              <a:rPr lang="lv-LV" sz="1400" dirty="0"/>
              <a:t> </a:t>
            </a:r>
            <a:r>
              <a:rPr lang="lv-LV" sz="1400" dirty="0" err="1"/>
              <a:t>на</a:t>
            </a:r>
            <a:r>
              <a:rPr lang="lv-LV" sz="1400" dirty="0"/>
              <a:t> </a:t>
            </a:r>
            <a:r>
              <a:rPr lang="lv-LV" sz="1400" dirty="0" err="1"/>
              <a:t>обоих</a:t>
            </a:r>
            <a:r>
              <a:rPr lang="lv-LV" sz="1400" dirty="0"/>
              <a:t> </a:t>
            </a:r>
            <a:r>
              <a:rPr lang="lv-LV" sz="1400" dirty="0" err="1"/>
              <a:t>берегах</a:t>
            </a:r>
            <a:r>
              <a:rPr lang="lv-LV" sz="1400" dirty="0"/>
              <a:t> </a:t>
            </a:r>
            <a:r>
              <a:rPr lang="lv-LV" sz="1400" dirty="0" err="1"/>
              <a:t>Западной</a:t>
            </a:r>
            <a:r>
              <a:rPr lang="lv-LV" sz="1400" dirty="0"/>
              <a:t> </a:t>
            </a:r>
            <a:r>
              <a:rPr lang="lv-LV" sz="1400" dirty="0" err="1"/>
              <a:t>Двины</a:t>
            </a:r>
            <a:r>
              <a:rPr lang="lv-LV" sz="1400" dirty="0"/>
              <a:t>. А </a:t>
            </a:r>
            <a:r>
              <a:rPr lang="lv-LV" sz="1400" dirty="0" err="1"/>
              <a:t>еще</a:t>
            </a:r>
            <a:r>
              <a:rPr lang="lv-LV" sz="1400" dirty="0"/>
              <a:t> </a:t>
            </a:r>
            <a:r>
              <a:rPr lang="lv-LV" sz="1400" dirty="0" err="1"/>
              <a:t>это</a:t>
            </a:r>
            <a:r>
              <a:rPr lang="lv-LV" sz="1400" dirty="0"/>
              <a:t> </a:t>
            </a:r>
            <a:r>
              <a:rPr lang="lv-LV" sz="1400" dirty="0" err="1"/>
              <a:t>город</a:t>
            </a:r>
            <a:r>
              <a:rPr lang="lv-LV" sz="1400" dirty="0"/>
              <a:t>, в </a:t>
            </a:r>
            <a:r>
              <a:rPr lang="lv-LV" sz="1400" dirty="0" err="1"/>
              <a:t>котором</a:t>
            </a:r>
            <a:r>
              <a:rPr lang="lv-LV" sz="1400" dirty="0"/>
              <a:t> я </a:t>
            </a:r>
            <a:r>
              <a:rPr lang="lv-LV" sz="1400" dirty="0" err="1"/>
              <a:t>родился</a:t>
            </a:r>
            <a:r>
              <a:rPr lang="lv-LV" sz="1400" dirty="0"/>
              <a:t>", — </a:t>
            </a:r>
            <a:r>
              <a:rPr lang="lv-LV" sz="1400" dirty="0" err="1"/>
              <a:t>написал</a:t>
            </a:r>
            <a:r>
              <a:rPr lang="lv-LV" sz="1400" dirty="0"/>
              <a:t> </a:t>
            </a:r>
            <a:r>
              <a:rPr lang="lv-LV" sz="1400" dirty="0" err="1"/>
              <a:t>уроженец</a:t>
            </a:r>
            <a:r>
              <a:rPr lang="lv-LV" sz="1400" dirty="0"/>
              <a:t> </a:t>
            </a:r>
            <a:r>
              <a:rPr lang="lv-LV" sz="1400" dirty="0" err="1"/>
              <a:t>Риги</a:t>
            </a:r>
            <a:r>
              <a:rPr lang="lv-LV" sz="1400" dirty="0"/>
              <a:t> </a:t>
            </a:r>
            <a:r>
              <a:rPr lang="lv-LV" sz="1400" dirty="0" err="1"/>
              <a:t>Олег</a:t>
            </a:r>
            <a:r>
              <a:rPr lang="lv-LV" sz="1400" dirty="0"/>
              <a:t> </a:t>
            </a:r>
            <a:r>
              <a:rPr lang="lv-LV" sz="1400" dirty="0" err="1"/>
              <a:t>Артемьев</a:t>
            </a:r>
            <a:r>
              <a:rPr lang="ru-RU" sz="1400" dirty="0"/>
              <a:t>. Ригу он сфотографировал с необычного ракурса. Такой снимок позволила сделать Олегу его пока еще редкая профессия, появившаяся во второй половине 20 века. Там, где был сделан снимок, время его работы составило 169 суток 05 часов 05 минут 44 секунды.</a:t>
            </a:r>
            <a:endParaRPr lang="en-US" sz="1400" dirty="0"/>
          </a:p>
          <a:p>
            <a:r>
              <a:rPr lang="ru-RU" sz="1400" dirty="0"/>
              <a:t>Где был сделан снимок?</a:t>
            </a:r>
            <a:endParaRPr lang="en-US" sz="1400" dirty="0"/>
          </a:p>
        </p:txBody>
      </p:sp>
    </p:spTree>
    <p:extLst>
      <p:ext uri="{BB962C8B-B14F-4D97-AF65-F5344CB8AC3E}">
        <p14:creationId xmlns:p14="http://schemas.microsoft.com/office/powerpoint/2010/main" val="121376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a:t>
            </a:r>
            <a:r>
              <a:rPr lang="lv-LV" b="1" dirty="0"/>
              <a:t>Kosmosā</a:t>
            </a:r>
            <a:r>
              <a:rPr lang="lv-LV" dirty="0"/>
              <a:t> (no kosmosa, SKS)</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87" y="1797415"/>
            <a:ext cx="4052181" cy="269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368" y="3429000"/>
            <a:ext cx="4431273" cy="295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80728"/>
            <a:ext cx="6552728" cy="3354765"/>
          </a:xfrm>
          <a:prstGeom prst="rect">
            <a:avLst/>
          </a:prstGeom>
        </p:spPr>
        <p:txBody>
          <a:bodyPr wrap="square">
            <a:spAutoFit/>
          </a:bodyPr>
          <a:lstStyle/>
          <a:p>
            <a:r>
              <a:rPr lang="lv-LV" sz="2400" dirty="0"/>
              <a:t>Parasti uz zīmēm, kas aizliedz dzīvnieku pārvadāšanu transportlīdzekļos, attēlots suns. Kādā no Kazahstānas pilsētām autobusos var sastapt arī zīmi, kurā nosvītrots kāds cits dzīvnieks. Nosauc šo dzīvnieku!</a:t>
            </a:r>
            <a:endParaRPr lang="en-US" sz="2400" dirty="0"/>
          </a:p>
          <a:p>
            <a:pPr lvl="0" algn="just">
              <a:lnSpc>
                <a:spcPct val="150000"/>
              </a:lnSpc>
            </a:pPr>
            <a:endParaRPr lang="ru-RU" sz="2400" dirty="0"/>
          </a:p>
          <a:p>
            <a:pPr algn="just"/>
            <a:r>
              <a:rPr lang="lv-LV" sz="1400" dirty="0" err="1"/>
              <a:t>Обычно</a:t>
            </a:r>
            <a:r>
              <a:rPr lang="lv-LV" sz="1400" dirty="0"/>
              <a:t> </a:t>
            </a:r>
            <a:r>
              <a:rPr lang="lv-LV" sz="1400" dirty="0" err="1"/>
              <a:t>на</a:t>
            </a:r>
            <a:r>
              <a:rPr lang="lv-LV" sz="1400" dirty="0"/>
              <a:t> </a:t>
            </a:r>
            <a:r>
              <a:rPr lang="lv-LV" sz="1400" dirty="0" err="1"/>
              <a:t>знаках</a:t>
            </a:r>
            <a:r>
              <a:rPr lang="lv-LV" sz="1400" dirty="0"/>
              <a:t>, </a:t>
            </a:r>
            <a:r>
              <a:rPr lang="lv-LV" sz="1400" dirty="0" err="1"/>
              <a:t>запрещающих</a:t>
            </a:r>
            <a:r>
              <a:rPr lang="lv-LV" sz="1400" dirty="0"/>
              <a:t> </a:t>
            </a:r>
            <a:r>
              <a:rPr lang="lv-LV" sz="1400" dirty="0" err="1"/>
              <a:t>наличие</a:t>
            </a:r>
            <a:r>
              <a:rPr lang="lv-LV" sz="1400" dirty="0"/>
              <a:t> </a:t>
            </a:r>
            <a:r>
              <a:rPr lang="lv-LV" sz="1400" dirty="0" err="1"/>
              <a:t>животных</a:t>
            </a:r>
            <a:r>
              <a:rPr lang="lv-LV" sz="1400" dirty="0"/>
              <a:t> в </a:t>
            </a:r>
            <a:r>
              <a:rPr lang="lv-LV" sz="1400" dirty="0" err="1"/>
              <a:t>транспорте</a:t>
            </a:r>
            <a:r>
              <a:rPr lang="lv-LV" sz="1400" dirty="0"/>
              <a:t>, </a:t>
            </a:r>
            <a:r>
              <a:rPr lang="lv-LV" sz="1400" dirty="0" err="1"/>
              <a:t>изображены</a:t>
            </a:r>
            <a:r>
              <a:rPr lang="lv-LV" sz="1400" dirty="0"/>
              <a:t> </a:t>
            </a:r>
            <a:r>
              <a:rPr lang="lv-LV" sz="1400" dirty="0" err="1"/>
              <a:t>собаки</a:t>
            </a:r>
            <a:r>
              <a:rPr lang="lv-LV" sz="1400" dirty="0"/>
              <a:t>. В </a:t>
            </a:r>
            <a:r>
              <a:rPr lang="lv-LV" sz="1400" dirty="0" err="1"/>
              <a:t>автобусах</a:t>
            </a:r>
            <a:r>
              <a:rPr lang="lv-LV" sz="1400" dirty="0"/>
              <a:t> </a:t>
            </a:r>
            <a:r>
              <a:rPr lang="ru-RU" sz="1400" dirty="0"/>
              <a:t>одного из городов Казахстана </a:t>
            </a:r>
            <a:r>
              <a:rPr lang="lv-LV" sz="1400" dirty="0" err="1"/>
              <a:t>можно</a:t>
            </a:r>
            <a:r>
              <a:rPr lang="lv-LV" sz="1400" dirty="0"/>
              <a:t> </a:t>
            </a:r>
            <a:r>
              <a:rPr lang="lv-LV" sz="1400" dirty="0" err="1"/>
              <a:t>встретить</a:t>
            </a:r>
            <a:r>
              <a:rPr lang="lv-LV" sz="1400" dirty="0"/>
              <a:t> </a:t>
            </a:r>
            <a:r>
              <a:rPr lang="lv-LV" sz="1400" dirty="0" err="1"/>
              <a:t>также</a:t>
            </a:r>
            <a:r>
              <a:rPr lang="lv-LV" sz="1400" dirty="0"/>
              <a:t> </a:t>
            </a:r>
            <a:r>
              <a:rPr lang="lv-LV" sz="1400" dirty="0" err="1"/>
              <a:t>знаки</a:t>
            </a:r>
            <a:r>
              <a:rPr lang="lv-LV" sz="1400" dirty="0"/>
              <a:t>, </a:t>
            </a:r>
            <a:r>
              <a:rPr lang="lv-LV" sz="1400" dirty="0" err="1"/>
              <a:t>на</a:t>
            </a:r>
            <a:r>
              <a:rPr lang="lv-LV" sz="1400" dirty="0"/>
              <a:t> </a:t>
            </a:r>
            <a:r>
              <a:rPr lang="lv-LV" sz="1400" dirty="0" err="1"/>
              <a:t>которых</a:t>
            </a:r>
            <a:r>
              <a:rPr lang="lv-LV" sz="1400" dirty="0"/>
              <a:t> </a:t>
            </a:r>
            <a:r>
              <a:rPr lang="lv-LV" sz="1400" dirty="0" err="1"/>
              <a:t>перечёркнуто</a:t>
            </a:r>
            <a:r>
              <a:rPr lang="lv-LV" sz="1400" dirty="0"/>
              <a:t> </a:t>
            </a:r>
            <a:r>
              <a:rPr lang="lv-LV" sz="1400" dirty="0" err="1"/>
              <a:t>другое</a:t>
            </a:r>
            <a:r>
              <a:rPr lang="lv-LV" sz="1400" dirty="0"/>
              <a:t> </a:t>
            </a:r>
            <a:r>
              <a:rPr lang="lv-LV" sz="1400" dirty="0" err="1"/>
              <a:t>животное</a:t>
            </a:r>
            <a:r>
              <a:rPr lang="lv-LV" sz="1400" dirty="0"/>
              <a:t>. </a:t>
            </a:r>
            <a:r>
              <a:rPr lang="lv-LV" sz="1400" dirty="0" err="1"/>
              <a:t>Назовите</a:t>
            </a:r>
            <a:r>
              <a:rPr lang="lv-LV" sz="1400" dirty="0"/>
              <a:t> </a:t>
            </a:r>
            <a:r>
              <a:rPr lang="lv-LV" sz="1400" dirty="0" err="1"/>
              <a:t>это</a:t>
            </a:r>
            <a:r>
              <a:rPr lang="lv-LV" sz="1400" dirty="0"/>
              <a:t> </a:t>
            </a:r>
            <a:r>
              <a:rPr lang="lv-LV" sz="1400" dirty="0" err="1"/>
              <a:t>животное</a:t>
            </a:r>
            <a:r>
              <a:rPr lang="lv-LV" sz="1400" dirty="0"/>
              <a:t>.</a:t>
            </a:r>
            <a:endParaRPr lang="en-US" sz="1400" dirty="0"/>
          </a:p>
        </p:txBody>
      </p:sp>
    </p:spTree>
    <p:extLst>
      <p:ext uri="{BB962C8B-B14F-4D97-AF65-F5344CB8AC3E}">
        <p14:creationId xmlns:p14="http://schemas.microsoft.com/office/powerpoint/2010/main" val="121376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a:t>
            </a:r>
            <a:r>
              <a:rPr lang="lv-LV" b="1" dirty="0"/>
              <a:t>Zaķis</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056" y="22048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425957"/>
            <a:ext cx="3048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276872"/>
            <a:ext cx="6552728" cy="1477328"/>
          </a:xfrm>
          <a:prstGeom prst="rect">
            <a:avLst/>
          </a:prstGeom>
        </p:spPr>
        <p:txBody>
          <a:bodyPr wrap="square">
            <a:spAutoFit/>
          </a:bodyPr>
          <a:lstStyle/>
          <a:p>
            <a:r>
              <a:rPr lang="lv-LV" sz="2400" dirty="0"/>
              <a:t>Ko rakstnieks Cvetans  Angelovs nosauca par “sniega armijas šķēpiem”?</a:t>
            </a:r>
            <a:endParaRPr lang="en-US" sz="2400" dirty="0"/>
          </a:p>
          <a:p>
            <a:pPr algn="just">
              <a:lnSpc>
                <a:spcPct val="150000"/>
              </a:lnSpc>
            </a:pPr>
            <a:endParaRPr lang="lv-LV" sz="1400" dirty="0"/>
          </a:p>
          <a:p>
            <a:pPr algn="just">
              <a:lnSpc>
                <a:spcPct val="150000"/>
              </a:lnSpc>
            </a:pPr>
            <a:r>
              <a:rPr lang="lv-LV" sz="1400" dirty="0" err="1"/>
              <a:t>Что</a:t>
            </a:r>
            <a:r>
              <a:rPr lang="ru-RU" sz="1400" dirty="0"/>
              <a:t> писатель</a:t>
            </a:r>
            <a:r>
              <a:rPr lang="lv-LV" sz="1400" dirty="0"/>
              <a:t> </a:t>
            </a:r>
            <a:r>
              <a:rPr lang="lv-LV" sz="1400" dirty="0" err="1"/>
              <a:t>Цветáн</a:t>
            </a:r>
            <a:r>
              <a:rPr lang="lv-LV" sz="1400" dirty="0"/>
              <a:t> </a:t>
            </a:r>
            <a:r>
              <a:rPr lang="lv-LV" sz="1400" dirty="0" err="1"/>
              <a:t>Ангéлов</a:t>
            </a:r>
            <a:r>
              <a:rPr lang="lv-LV" sz="1400" dirty="0"/>
              <a:t> </a:t>
            </a:r>
            <a:r>
              <a:rPr lang="lv-LV" sz="1400" dirty="0" err="1"/>
              <a:t>назвал</a:t>
            </a:r>
            <a:r>
              <a:rPr lang="lv-LV" sz="1400" dirty="0"/>
              <a:t> «</a:t>
            </a:r>
            <a:r>
              <a:rPr lang="lv-LV" sz="1400" dirty="0" err="1"/>
              <a:t>копьями</a:t>
            </a:r>
            <a:r>
              <a:rPr lang="lv-LV" sz="1400" dirty="0"/>
              <a:t> </a:t>
            </a:r>
            <a:r>
              <a:rPr lang="lv-LV" sz="1400" dirty="0" err="1"/>
              <a:t>снежной</a:t>
            </a:r>
            <a:r>
              <a:rPr lang="lv-LV" sz="1400" dirty="0"/>
              <a:t> </a:t>
            </a:r>
            <a:r>
              <a:rPr lang="lv-LV" sz="1400" dirty="0" err="1"/>
              <a:t>армии</a:t>
            </a:r>
            <a:r>
              <a:rPr lang="lv-LV" sz="1400" dirty="0"/>
              <a:t>»?</a:t>
            </a:r>
            <a:endParaRPr lang="en-US" sz="1400" dirty="0"/>
          </a:p>
        </p:txBody>
      </p:sp>
    </p:spTree>
    <p:extLst>
      <p:ext uri="{BB962C8B-B14F-4D97-AF65-F5344CB8AC3E}">
        <p14:creationId xmlns:p14="http://schemas.microsoft.com/office/powerpoint/2010/main" val="121376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a:t>
            </a:r>
            <a:r>
              <a:rPr lang="lv-LV" b="1" dirty="0"/>
              <a:t>Lāstekas</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168" y="1988840"/>
            <a:ext cx="6152400" cy="353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80728"/>
            <a:ext cx="6552728" cy="1631216"/>
          </a:xfrm>
          <a:prstGeom prst="rect">
            <a:avLst/>
          </a:prstGeom>
        </p:spPr>
        <p:txBody>
          <a:bodyPr wrap="square">
            <a:spAutoFit/>
          </a:bodyPr>
          <a:lstStyle/>
          <a:p>
            <a:r>
              <a:rPr lang="lv-LV" sz="2400" dirty="0"/>
              <a:t>Liliju šķirni, kuru jūs redzat attēlā, sauc “TĀDA sarkanā”. Kāda TĀDA?</a:t>
            </a:r>
          </a:p>
          <a:p>
            <a:endParaRPr lang="lv-LV" sz="2400" dirty="0"/>
          </a:p>
          <a:p>
            <a:r>
              <a:rPr lang="lv-LV" sz="1400" dirty="0" err="1"/>
              <a:t>Сорт</a:t>
            </a:r>
            <a:r>
              <a:rPr lang="lv-LV" sz="1400" dirty="0"/>
              <a:t> </a:t>
            </a:r>
            <a:r>
              <a:rPr lang="lv-LV" sz="1400" dirty="0" err="1"/>
              <a:t>лилейника</a:t>
            </a:r>
            <a:r>
              <a:rPr lang="lv-LV" sz="1400" dirty="0"/>
              <a:t>, </a:t>
            </a:r>
            <a:r>
              <a:rPr lang="lv-LV" sz="1400" dirty="0" err="1"/>
              <a:t>который</a:t>
            </a:r>
            <a:r>
              <a:rPr lang="lv-LV" sz="1400" dirty="0"/>
              <a:t> </a:t>
            </a:r>
            <a:r>
              <a:rPr lang="lv-LV" sz="1400" dirty="0" err="1"/>
              <a:t>вы</a:t>
            </a:r>
            <a:r>
              <a:rPr lang="lv-LV" sz="1400" dirty="0"/>
              <a:t> </a:t>
            </a:r>
            <a:r>
              <a:rPr lang="lv-LV" sz="1400" dirty="0" err="1"/>
              <a:t>видите</a:t>
            </a:r>
            <a:r>
              <a:rPr lang="lv-LV" sz="1400" dirty="0"/>
              <a:t> </a:t>
            </a:r>
            <a:r>
              <a:rPr lang="lv-LV" sz="1400" dirty="0" err="1"/>
              <a:t>на</a:t>
            </a:r>
            <a:r>
              <a:rPr lang="lv-LV" sz="1400" dirty="0"/>
              <a:t> </a:t>
            </a:r>
            <a:r>
              <a:rPr lang="lv-LV" sz="1400" dirty="0" err="1"/>
              <a:t>картинке</a:t>
            </a:r>
            <a:r>
              <a:rPr lang="lv-LV" sz="1400" dirty="0"/>
              <a:t>, </a:t>
            </a:r>
            <a:r>
              <a:rPr lang="lv-LV" sz="1400" dirty="0" err="1"/>
              <a:t>называется</a:t>
            </a:r>
            <a:r>
              <a:rPr lang="lv-LV" sz="1400" dirty="0"/>
              <a:t> "ТАКОЙ </a:t>
            </a:r>
            <a:r>
              <a:rPr lang="lv-LV" sz="1400" dirty="0" err="1"/>
              <a:t>красный</a:t>
            </a:r>
            <a:r>
              <a:rPr lang="lv-LV" sz="1400" dirty="0"/>
              <a:t>". </a:t>
            </a:r>
            <a:r>
              <a:rPr lang="lv-LV" sz="1400" dirty="0" err="1"/>
              <a:t>Какой</a:t>
            </a:r>
            <a:r>
              <a:rPr lang="lv-LV" sz="1400" dirty="0"/>
              <a:t> ТАКОЙ?</a:t>
            </a:r>
            <a:endParaRPr lang="en-US" sz="1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027" y="2852936"/>
            <a:ext cx="28765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76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Latvijas (</a:t>
            </a:r>
            <a:r>
              <a:rPr lang="lv-LV" b="1" dirty="0"/>
              <a:t>LATVIAN  RED)</a:t>
            </a:r>
            <a:endParaRPr 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692" y="1628800"/>
            <a:ext cx="57150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40768"/>
            <a:ext cx="6552728" cy="2000548"/>
          </a:xfrm>
          <a:prstGeom prst="rect">
            <a:avLst/>
          </a:prstGeom>
        </p:spPr>
        <p:txBody>
          <a:bodyPr wrap="square">
            <a:spAutoFit/>
          </a:bodyPr>
          <a:lstStyle/>
          <a:p>
            <a:r>
              <a:rPr lang="lv-LV" sz="2400" dirty="0"/>
              <a:t>Uz Latvijas specvienības kaujinieku krūšu nozīmītes attēlots X uz spārna fona. Kas tur ir attēlots?</a:t>
            </a:r>
            <a:endParaRPr lang="en-US" sz="2400" dirty="0"/>
          </a:p>
          <a:p>
            <a:endParaRPr lang="lv-LV" sz="2400" b="1" dirty="0"/>
          </a:p>
          <a:p>
            <a:r>
              <a:rPr lang="ru-RU" sz="1400" dirty="0"/>
              <a:t>На нагрудном знаке бойцов спецназа Латвии изображен ИКС на фоне раскрытого крыла. Что же там изображено</a:t>
            </a:r>
            <a:r>
              <a:rPr lang="ru-RU" sz="1400" dirty="0" smtClean="0"/>
              <a:t>?</a:t>
            </a:r>
            <a:endParaRPr lang="en-US" sz="1400" dirty="0"/>
          </a:p>
        </p:txBody>
      </p:sp>
    </p:spTree>
    <p:extLst>
      <p:ext uri="{BB962C8B-B14F-4D97-AF65-F5344CB8AC3E}">
        <p14:creationId xmlns:p14="http://schemas.microsoft.com/office/powerpoint/2010/main" val="121376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923330"/>
          </a:xfrm>
          <a:prstGeom prst="rect">
            <a:avLst/>
          </a:prstGeom>
        </p:spPr>
        <p:txBody>
          <a:bodyPr wrap="square">
            <a:spAutoFit/>
          </a:bodyPr>
          <a:lstStyle/>
          <a:p>
            <a:pPr algn="just"/>
            <a:r>
              <a:rPr lang="lv-LV" dirty="0"/>
              <a:t>Atbilde: </a:t>
            </a:r>
            <a:r>
              <a:rPr lang="lv-LV" b="1" dirty="0"/>
              <a:t>Zeltīts izpletnis</a:t>
            </a:r>
            <a:r>
              <a:rPr lang="lv-LV" dirty="0"/>
              <a:t>. </a:t>
            </a:r>
          </a:p>
          <a:p>
            <a:pPr algn="just"/>
            <a:r>
              <a:rPr lang="lv-LV" dirty="0"/>
              <a:t>Uz Latvijas specvienības kaujinieku krūšu nozīmītes, kuru piešķir pēc 50 lēcieniem, attēlots zeltīts izpletnis.</a:t>
            </a: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76438"/>
            <a:ext cx="2608115" cy="405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87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564904"/>
            <a:ext cx="8496944" cy="3954929"/>
          </a:xfrm>
          <a:prstGeom prst="rect">
            <a:avLst/>
          </a:prstGeom>
        </p:spPr>
        <p:txBody>
          <a:bodyPr wrap="square">
            <a:spAutoFit/>
          </a:bodyPr>
          <a:lstStyle/>
          <a:p>
            <a:r>
              <a:rPr lang="lv-LV" dirty="0"/>
              <a:t>Vēsturiska fotogrāfija, kurā redzama Latvijas neatkarības pasludināšana un kuru 80.gados izdevās saglabāt , pateicoties fotogrāfam entuziastam Gunāram </a:t>
            </a:r>
            <a:r>
              <a:rPr lang="lv-LV" dirty="0" err="1"/>
              <a:t>Janaitim</a:t>
            </a:r>
            <a:r>
              <a:rPr lang="lv-LV" dirty="0"/>
              <a:t>, kurš izpirka šo vēsturisko apliecinājumu par savu naudu.</a:t>
            </a:r>
            <a:endParaRPr lang="en-US" dirty="0"/>
          </a:p>
          <a:p>
            <a:r>
              <a:rPr lang="lv-LV" dirty="0"/>
              <a:t>Tagad šī fotogrāfija atrodas vienā no Rīgas vēstures un kuģniecības muzeja zālēm. Fotogrāfija ir Latvijas valsts līdzgaitniece – leģendārajai fotogrāfa Viļa </a:t>
            </a:r>
            <a:r>
              <a:rPr lang="lv-LV" dirty="0" err="1"/>
              <a:t>Rīdzenieka</a:t>
            </a:r>
            <a:r>
              <a:rPr lang="lv-LV" dirty="0"/>
              <a:t> fotogrāfijai ir 102 gadi. Tā ir unikāla. “Jūs tikai iedomājieties, TĀDS kadrs!” saka Gunārs </a:t>
            </a:r>
            <a:r>
              <a:rPr lang="lv-LV" dirty="0" err="1"/>
              <a:t>Janaitis</a:t>
            </a:r>
            <a:r>
              <a:rPr lang="lv-LV" dirty="0"/>
              <a:t>, ar kura palīdzību izdevās saglabāt šo reto vēsturisko fotogrāfiju.</a:t>
            </a:r>
            <a:endParaRPr lang="en-US" dirty="0"/>
          </a:p>
          <a:p>
            <a:r>
              <a:rPr lang="lv-LV" dirty="0"/>
              <a:t>Kāds TĀDS kadrs, kur slēpjas fotogrāfijas unikālā vērtība?</a:t>
            </a:r>
            <a:endParaRPr lang="en-US" dirty="0"/>
          </a:p>
          <a:p>
            <a:pPr lvl="0" algn="just">
              <a:lnSpc>
                <a:spcPct val="150000"/>
              </a:lnSpc>
            </a:pPr>
            <a:endParaRPr lang="lv-LV" sz="800" dirty="0"/>
          </a:p>
          <a:p>
            <a:r>
              <a:rPr lang="lv-LV" sz="1100" dirty="0" err="1"/>
              <a:t>Исторический</a:t>
            </a:r>
            <a:r>
              <a:rPr lang="lv-LV" sz="1100" dirty="0"/>
              <a:t> </a:t>
            </a:r>
            <a:r>
              <a:rPr lang="lv-LV" sz="1100" dirty="0" err="1"/>
              <a:t>фотоснимок</a:t>
            </a:r>
            <a:r>
              <a:rPr lang="lv-LV" sz="1100" dirty="0"/>
              <a:t>, </a:t>
            </a:r>
            <a:r>
              <a:rPr lang="lv-LV" sz="1100" dirty="0" err="1"/>
              <a:t>на</a:t>
            </a:r>
            <a:r>
              <a:rPr lang="lv-LV" sz="1100" dirty="0"/>
              <a:t> </a:t>
            </a:r>
            <a:r>
              <a:rPr lang="lv-LV" sz="1100" dirty="0" err="1"/>
              <a:t>котором</a:t>
            </a:r>
            <a:r>
              <a:rPr lang="lv-LV" sz="1100" dirty="0"/>
              <a:t> </a:t>
            </a:r>
            <a:r>
              <a:rPr lang="lv-LV" sz="1100" dirty="0" err="1"/>
              <a:t>запечатлено</a:t>
            </a:r>
            <a:r>
              <a:rPr lang="lv-LV" sz="1100" dirty="0"/>
              <a:t> </a:t>
            </a:r>
            <a:r>
              <a:rPr lang="lv-LV" sz="1100" dirty="0" err="1"/>
              <a:t>провозглашение</a:t>
            </a:r>
            <a:r>
              <a:rPr lang="lv-LV" sz="1100" dirty="0"/>
              <a:t> </a:t>
            </a:r>
            <a:r>
              <a:rPr lang="lv-LV" sz="1100" dirty="0" err="1"/>
              <a:t>независимости</a:t>
            </a:r>
            <a:r>
              <a:rPr lang="lv-LV" sz="1100" dirty="0"/>
              <a:t> </a:t>
            </a:r>
            <a:r>
              <a:rPr lang="lv-LV" sz="1100" dirty="0" err="1"/>
              <a:t>Латвии</a:t>
            </a:r>
            <a:r>
              <a:rPr lang="lv-LV" sz="1100" dirty="0"/>
              <a:t>, в 80-х </a:t>
            </a:r>
            <a:r>
              <a:rPr lang="lv-LV" sz="1100" dirty="0" err="1"/>
              <a:t>годах</a:t>
            </a:r>
            <a:r>
              <a:rPr lang="lv-LV" sz="1100" dirty="0"/>
              <a:t> </a:t>
            </a:r>
            <a:r>
              <a:rPr lang="lv-LV" sz="1100" dirty="0" err="1"/>
              <a:t>удалось</a:t>
            </a:r>
            <a:r>
              <a:rPr lang="lv-LV" sz="1100" dirty="0"/>
              <a:t> </a:t>
            </a:r>
            <a:r>
              <a:rPr lang="lv-LV" sz="1100" dirty="0" err="1"/>
              <a:t>спасти</a:t>
            </a:r>
            <a:r>
              <a:rPr lang="lv-LV" sz="1100" dirty="0"/>
              <a:t> </a:t>
            </a:r>
            <a:r>
              <a:rPr lang="lv-LV" sz="1100" dirty="0" err="1"/>
              <a:t>лишь</a:t>
            </a:r>
            <a:r>
              <a:rPr lang="lv-LV" sz="1100" dirty="0"/>
              <a:t> </a:t>
            </a:r>
            <a:r>
              <a:rPr lang="lv-LV" sz="1100" dirty="0" err="1"/>
              <a:t>благодаря</a:t>
            </a:r>
            <a:r>
              <a:rPr lang="lv-LV" sz="1100" dirty="0"/>
              <a:t> </a:t>
            </a:r>
            <a:r>
              <a:rPr lang="lv-LV" sz="1100" dirty="0" err="1"/>
              <a:t>энтузиасту</a:t>
            </a:r>
            <a:r>
              <a:rPr lang="lv-LV" sz="1100" dirty="0"/>
              <a:t> – </a:t>
            </a:r>
            <a:r>
              <a:rPr lang="lv-LV" sz="1100" dirty="0" err="1"/>
              <a:t>фотографу</a:t>
            </a:r>
            <a:r>
              <a:rPr lang="lv-LV" sz="1100" dirty="0"/>
              <a:t> </a:t>
            </a:r>
            <a:r>
              <a:rPr lang="lv-LV" sz="1100" dirty="0" err="1"/>
              <a:t>Гунару</a:t>
            </a:r>
            <a:r>
              <a:rPr lang="lv-LV" sz="1100" dirty="0"/>
              <a:t> </a:t>
            </a:r>
            <a:r>
              <a:rPr lang="lv-LV" sz="1100" dirty="0" err="1"/>
              <a:t>Янайтису</a:t>
            </a:r>
            <a:r>
              <a:rPr lang="lv-LV" sz="1100" dirty="0"/>
              <a:t>, </a:t>
            </a:r>
            <a:r>
              <a:rPr lang="lv-LV" sz="1100" dirty="0" err="1"/>
              <a:t>который</a:t>
            </a:r>
            <a:r>
              <a:rPr lang="lv-LV" sz="1100" dirty="0"/>
              <a:t> </a:t>
            </a:r>
            <a:r>
              <a:rPr lang="lv-LV" sz="1100" dirty="0" err="1"/>
              <a:t>выкупил</a:t>
            </a:r>
            <a:r>
              <a:rPr lang="lv-LV" sz="1100" dirty="0"/>
              <a:t> </a:t>
            </a:r>
            <a:r>
              <a:rPr lang="lv-LV" sz="1100" dirty="0" err="1"/>
              <a:t>историческое</a:t>
            </a:r>
            <a:r>
              <a:rPr lang="lv-LV" sz="1100" dirty="0"/>
              <a:t> </a:t>
            </a:r>
            <a:r>
              <a:rPr lang="lv-LV" sz="1100" dirty="0" err="1"/>
              <a:t>свидетельство</a:t>
            </a:r>
            <a:r>
              <a:rPr lang="lv-LV" sz="1100" dirty="0"/>
              <a:t> </a:t>
            </a:r>
            <a:r>
              <a:rPr lang="lv-LV" sz="1100" dirty="0" err="1"/>
              <a:t>за</a:t>
            </a:r>
            <a:r>
              <a:rPr lang="lv-LV" sz="1100" dirty="0"/>
              <a:t> </a:t>
            </a:r>
            <a:r>
              <a:rPr lang="lv-LV" sz="1100" dirty="0" err="1"/>
              <a:t>свои</a:t>
            </a:r>
            <a:r>
              <a:rPr lang="lv-LV" sz="1100" dirty="0"/>
              <a:t> </a:t>
            </a:r>
            <a:r>
              <a:rPr lang="lv-LV" sz="1100" dirty="0" err="1"/>
              <a:t>деньги</a:t>
            </a:r>
            <a:r>
              <a:rPr lang="lv-LV" sz="1100" dirty="0"/>
              <a:t>.</a:t>
            </a:r>
            <a:endParaRPr lang="en-US" sz="1100" dirty="0"/>
          </a:p>
          <a:p>
            <a:r>
              <a:rPr lang="ru-RU" sz="1100" dirty="0"/>
              <a:t>Сейчас эта фотография украшает один из залов Музея истории Риги и мореходства. Фотография является ровесницей Латвийского государства - легендарному снимку фотографа </a:t>
            </a:r>
            <a:r>
              <a:rPr lang="ru-RU" sz="1100" dirty="0" err="1"/>
              <a:t>Вилиса</a:t>
            </a:r>
            <a:r>
              <a:rPr lang="ru-RU" sz="1100" dirty="0"/>
              <a:t> </a:t>
            </a:r>
            <a:r>
              <a:rPr lang="ru-RU" sz="1100" dirty="0" err="1"/>
              <a:t>Ридзениекса</a:t>
            </a:r>
            <a:r>
              <a:rPr lang="ru-RU" sz="1100" dirty="0"/>
              <a:t> 102 года. Она уникальна! "Вы только представьте –ТАКОЙ кадр</a:t>
            </a:r>
            <a:r>
              <a:rPr lang="lv-LV" sz="1100" dirty="0"/>
              <a:t>!”</a:t>
            </a:r>
            <a:r>
              <a:rPr lang="ru-RU" sz="1100" dirty="0"/>
              <a:t> - говорит </a:t>
            </a:r>
            <a:r>
              <a:rPr lang="ru-RU" sz="1100" dirty="0" err="1"/>
              <a:t>Гунар</a:t>
            </a:r>
            <a:r>
              <a:rPr lang="ru-RU" sz="1100" dirty="0"/>
              <a:t> </a:t>
            </a:r>
            <a:r>
              <a:rPr lang="ru-RU" sz="1100" dirty="0" err="1"/>
              <a:t>Янайтис</a:t>
            </a:r>
            <a:r>
              <a:rPr lang="ru-RU" sz="1100" dirty="0"/>
              <a:t>, чьими стараниями редкое историческое свидетельство удалось сохранить.</a:t>
            </a:r>
            <a:endParaRPr lang="en-US" sz="1100" dirty="0"/>
          </a:p>
          <a:p>
            <a:r>
              <a:rPr lang="ru-RU" sz="1100" dirty="0"/>
              <a:t>Так какой ТАКОЙ кадр</a:t>
            </a:r>
            <a:r>
              <a:rPr lang="lv-LV" sz="1100" dirty="0"/>
              <a:t>,</a:t>
            </a:r>
            <a:r>
              <a:rPr lang="ru-RU" sz="1100" dirty="0"/>
              <a:t> или  в чем историческая  уникальность фотографии?</a:t>
            </a:r>
            <a:endParaRPr lang="en-US" sz="11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4032448" cy="23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46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80728"/>
            <a:ext cx="6552728" cy="3539430"/>
          </a:xfrm>
          <a:prstGeom prst="rect">
            <a:avLst/>
          </a:prstGeom>
        </p:spPr>
        <p:txBody>
          <a:bodyPr wrap="square">
            <a:spAutoFit/>
          </a:bodyPr>
          <a:lstStyle/>
          <a:p>
            <a:r>
              <a:rPr lang="lv-LV" sz="2400" dirty="0"/>
              <a:t>Tas ir aktuāls jautājums tieši šogad. 2001.gada aprīlī pūlis latviešu devās pie ASV vēstniecības Rīgā, lai noliktu ziedus un izteiktu savu līdzjūtību, bet jau 2003.gada maijā nesa ziedus pie Krievijas vēstniecības Rīgā. Ar kādu notikumu tas ir saistīts?</a:t>
            </a:r>
            <a:endParaRPr lang="ru-RU" sz="2400" dirty="0"/>
          </a:p>
          <a:p>
            <a:endParaRPr lang="ru-RU" sz="2400" dirty="0"/>
          </a:p>
          <a:p>
            <a:r>
              <a:rPr lang="ru-RU" sz="1400" dirty="0"/>
              <a:t>Очень актуальный для нынешнего года вопрос!  </a:t>
            </a:r>
          </a:p>
          <a:p>
            <a:r>
              <a:rPr lang="ru-RU" sz="1400" dirty="0"/>
              <a:t>В апреле 2001 года толпа латышей направилась к посольству США в Риге, чтобы возложить цветы и выразить свое сочувствие. А в мае 2003 года цветы несли уже к посольству России в Риге. В связи с каким событием?</a:t>
            </a:r>
            <a:endParaRPr lang="en-US" sz="1400" dirty="0"/>
          </a:p>
        </p:txBody>
      </p:sp>
    </p:spTree>
    <p:extLst>
      <p:ext uri="{BB962C8B-B14F-4D97-AF65-F5344CB8AC3E}">
        <p14:creationId xmlns:p14="http://schemas.microsoft.com/office/powerpoint/2010/main" val="121376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2308324"/>
          </a:xfrm>
          <a:prstGeom prst="rect">
            <a:avLst/>
          </a:prstGeom>
        </p:spPr>
        <p:txBody>
          <a:bodyPr wrap="square">
            <a:spAutoFit/>
          </a:bodyPr>
          <a:lstStyle/>
          <a:p>
            <a:pPr algn="just"/>
            <a:r>
              <a:rPr lang="lv-LV" dirty="0"/>
              <a:t>Atbilde: </a:t>
            </a:r>
            <a:r>
              <a:rPr lang="lv-LV" b="1" dirty="0"/>
              <a:t>Tas ir saistīts ar Latvijas izlases uzvaru hokejā </a:t>
            </a:r>
            <a:r>
              <a:rPr lang="lv-LV" dirty="0"/>
              <a:t>(šogad notiks Pasaules čempionāts)</a:t>
            </a:r>
            <a:endParaRPr lang="ru-RU" dirty="0"/>
          </a:p>
          <a:p>
            <a:pPr algn="just"/>
            <a:endParaRPr lang="ru-RU" b="1" dirty="0"/>
          </a:p>
          <a:p>
            <a:pPr algn="just"/>
            <a:r>
              <a:rPr lang="lv-LV" b="1" dirty="0"/>
              <a:t>Komentārs.</a:t>
            </a:r>
            <a:r>
              <a:rPr lang="lv-LV" dirty="0"/>
              <a:t> Latviešu </a:t>
            </a:r>
            <a:r>
              <a:rPr lang="lv-LV" dirty="0" err="1"/>
              <a:t>fanātiem</a:t>
            </a:r>
            <a:r>
              <a:rPr lang="lv-LV" dirty="0"/>
              <a:t> ir tradīcija nest ziedus pie to valstu vēstniecībām, kuras hokejā zaudēja Latvijas izlasei. 2001.gadā Latvija vinnēja ASV ar skaitu 2 : 3, bet 2003.gadā uzvarēja Krieviju ar skaitu 2 : 1</a:t>
            </a:r>
            <a:endParaRPr lang="en-US" dirty="0"/>
          </a:p>
          <a:p>
            <a:pPr algn="just"/>
            <a:endParaRPr lang="en-US" b="1" dirty="0"/>
          </a:p>
        </p:txBody>
      </p:sp>
    </p:spTree>
    <p:extLst>
      <p:ext uri="{BB962C8B-B14F-4D97-AF65-F5344CB8AC3E}">
        <p14:creationId xmlns:p14="http://schemas.microsoft.com/office/powerpoint/2010/main" val="255987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80728"/>
            <a:ext cx="6552728" cy="2585323"/>
          </a:xfrm>
          <a:prstGeom prst="rect">
            <a:avLst/>
          </a:prstGeom>
        </p:spPr>
        <p:txBody>
          <a:bodyPr wrap="square">
            <a:spAutoFit/>
          </a:bodyPr>
          <a:lstStyle/>
          <a:p>
            <a:r>
              <a:rPr lang="lv-LV" sz="2400" dirty="0"/>
              <a:t>Frīdrihs Canders ir Rīgas zinātnieks, kurš izstrādāja reaktīvos dzinējus un kosmisko lidojumu teoriju. Ar kuras puķes  nosaukumu sakrīt reti sastopamais viņa meitas vārds?</a:t>
            </a:r>
          </a:p>
          <a:p>
            <a:endParaRPr lang="lv-LV" sz="2400" dirty="0"/>
          </a:p>
          <a:p>
            <a:r>
              <a:rPr lang="lv-LV" sz="1400" dirty="0" err="1"/>
              <a:t>Фридрих</a:t>
            </a:r>
            <a:r>
              <a:rPr lang="lv-LV" sz="1400" dirty="0"/>
              <a:t> </a:t>
            </a:r>
            <a:r>
              <a:rPr lang="lv-LV" sz="1400" dirty="0" err="1"/>
              <a:t>Ца́ндер</a:t>
            </a:r>
            <a:r>
              <a:rPr lang="lv-LV" sz="1400" dirty="0"/>
              <a:t> – </a:t>
            </a:r>
            <a:r>
              <a:rPr lang="lv-LV" sz="1400" dirty="0" err="1"/>
              <a:t>рижский</a:t>
            </a:r>
            <a:r>
              <a:rPr lang="lv-LV" sz="1400" dirty="0"/>
              <a:t> </a:t>
            </a:r>
            <a:r>
              <a:rPr lang="lv-LV" sz="1400" dirty="0" err="1"/>
              <a:t>учёный</a:t>
            </a:r>
            <a:r>
              <a:rPr lang="lv-LV" sz="1400" dirty="0"/>
              <a:t>, </a:t>
            </a:r>
            <a:r>
              <a:rPr lang="lv-LV" sz="1400" dirty="0" err="1"/>
              <a:t>разрабатывавший</a:t>
            </a:r>
            <a:r>
              <a:rPr lang="lv-LV" sz="1400" dirty="0"/>
              <a:t> </a:t>
            </a:r>
            <a:r>
              <a:rPr lang="lv-LV" sz="1400" dirty="0" err="1"/>
              <a:t>реактивные</a:t>
            </a:r>
            <a:r>
              <a:rPr lang="lv-LV" sz="1400" dirty="0"/>
              <a:t> </a:t>
            </a:r>
            <a:r>
              <a:rPr lang="lv-LV" sz="1400" dirty="0" err="1"/>
              <a:t>двигатели</a:t>
            </a:r>
            <a:r>
              <a:rPr lang="lv-LV" sz="1400" dirty="0"/>
              <a:t> и </a:t>
            </a:r>
            <a:r>
              <a:rPr lang="lv-LV" sz="1400" dirty="0" err="1"/>
              <a:t>теорию</a:t>
            </a:r>
            <a:r>
              <a:rPr lang="lv-LV" sz="1400" dirty="0"/>
              <a:t> </a:t>
            </a:r>
            <a:r>
              <a:rPr lang="lv-LV" sz="1400" dirty="0" err="1"/>
              <a:t>космических</a:t>
            </a:r>
            <a:r>
              <a:rPr lang="lv-LV" sz="1400" dirty="0"/>
              <a:t> </a:t>
            </a:r>
            <a:r>
              <a:rPr lang="lv-LV" sz="1400" dirty="0" err="1"/>
              <a:t>полётов</a:t>
            </a:r>
            <a:r>
              <a:rPr lang="lv-LV" sz="1400" dirty="0"/>
              <a:t>. С </a:t>
            </a:r>
            <a:r>
              <a:rPr lang="lv-LV" sz="1400" dirty="0" err="1"/>
              <a:t>названием</a:t>
            </a:r>
            <a:r>
              <a:rPr lang="lv-LV" sz="1400" dirty="0"/>
              <a:t> </a:t>
            </a:r>
            <a:r>
              <a:rPr lang="lv-LV" sz="1400" dirty="0" err="1"/>
              <a:t>какого</a:t>
            </a:r>
            <a:r>
              <a:rPr lang="lv-LV" sz="1400" dirty="0"/>
              <a:t> </a:t>
            </a:r>
            <a:r>
              <a:rPr lang="lv-LV" sz="1400" dirty="0" err="1"/>
              <a:t>цветка</a:t>
            </a:r>
            <a:r>
              <a:rPr lang="lv-LV" sz="1400" dirty="0"/>
              <a:t> </a:t>
            </a:r>
            <a:r>
              <a:rPr lang="lv-LV" sz="1400" dirty="0" err="1"/>
              <a:t>совпадает</a:t>
            </a:r>
            <a:r>
              <a:rPr lang="lv-LV" sz="1400" dirty="0"/>
              <a:t> </a:t>
            </a:r>
            <a:r>
              <a:rPr lang="lv-LV" sz="1400" dirty="0" err="1"/>
              <a:t>редкое</a:t>
            </a:r>
            <a:r>
              <a:rPr lang="lv-LV" sz="1400" dirty="0"/>
              <a:t> </a:t>
            </a:r>
            <a:r>
              <a:rPr lang="lv-LV" sz="1400" dirty="0" err="1"/>
              <a:t>имя</a:t>
            </a:r>
            <a:r>
              <a:rPr lang="lv-LV" sz="1400" dirty="0"/>
              <a:t> </a:t>
            </a:r>
            <a:r>
              <a:rPr lang="lv-LV" sz="1400" dirty="0" err="1"/>
              <a:t>его</a:t>
            </a:r>
            <a:r>
              <a:rPr lang="lv-LV" sz="1400" dirty="0"/>
              <a:t> </a:t>
            </a:r>
            <a:r>
              <a:rPr lang="lv-LV" sz="1400" dirty="0" err="1"/>
              <a:t>дочери</a:t>
            </a:r>
            <a:r>
              <a:rPr lang="lv-LV" sz="1400" dirty="0"/>
              <a:t>?</a:t>
            </a:r>
            <a:endParaRPr lang="en-US" sz="1400" dirty="0"/>
          </a:p>
        </p:txBody>
      </p:sp>
    </p:spTree>
    <p:extLst>
      <p:ext uri="{BB962C8B-B14F-4D97-AF65-F5344CB8AC3E}">
        <p14:creationId xmlns:p14="http://schemas.microsoft.com/office/powerpoint/2010/main" val="1213761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a:t>
            </a:r>
            <a:r>
              <a:rPr lang="lv-LV" b="1" dirty="0"/>
              <a:t>Astra </a:t>
            </a:r>
            <a:r>
              <a:rPr lang="lv-LV" dirty="0"/>
              <a:t>(ko nozīmē «zvaigzne»)</a:t>
            </a:r>
            <a:endParaRPr lang="en-U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16832"/>
            <a:ext cx="3656358" cy="365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80728"/>
            <a:ext cx="6552728" cy="3662541"/>
          </a:xfrm>
          <a:prstGeom prst="rect">
            <a:avLst/>
          </a:prstGeom>
        </p:spPr>
        <p:txBody>
          <a:bodyPr wrap="square">
            <a:spAutoFit/>
          </a:bodyPr>
          <a:lstStyle/>
          <a:p>
            <a:r>
              <a:rPr lang="lv-LV" sz="2400" dirty="0"/>
              <a:t>69 gadus vecā korejiete Cha Sa Sung kļuva par nacionālo varoni viņas nelokāmā rakstura dēļ un saņēma dāvanu no Hyundai uzņēmuma, jo 2010. gadā pēc vairāk nekā deviņi simti mēģinājumiem piecu gadu laikā, viņa beidzot saņēma ... Ko?</a:t>
            </a:r>
          </a:p>
          <a:p>
            <a:endParaRPr lang="lv-LV" sz="2400" dirty="0"/>
          </a:p>
          <a:p>
            <a:pPr lvl="0"/>
            <a:r>
              <a:rPr lang="lv-LV" sz="1600" dirty="0"/>
              <a:t>69-летняя </a:t>
            </a:r>
            <a:r>
              <a:rPr lang="lv-LV" sz="1600" dirty="0" err="1"/>
              <a:t>кореянка</a:t>
            </a:r>
            <a:r>
              <a:rPr lang="lv-LV" sz="1600" dirty="0"/>
              <a:t> </a:t>
            </a:r>
            <a:r>
              <a:rPr lang="lv-LV" sz="1600" dirty="0" err="1"/>
              <a:t>Чха</a:t>
            </a:r>
            <a:r>
              <a:rPr lang="lv-LV" sz="1600" dirty="0"/>
              <a:t> </a:t>
            </a:r>
            <a:r>
              <a:rPr lang="lv-LV" sz="1600" dirty="0" err="1"/>
              <a:t>Са</a:t>
            </a:r>
            <a:r>
              <a:rPr lang="lv-LV" sz="1600" dirty="0"/>
              <a:t> </a:t>
            </a:r>
            <a:r>
              <a:rPr lang="lv-LV" sz="1600" dirty="0" err="1"/>
              <a:t>Сун</a:t>
            </a:r>
            <a:r>
              <a:rPr lang="lv-LV" sz="1600" dirty="0"/>
              <a:t> </a:t>
            </a:r>
            <a:r>
              <a:rPr lang="lv-LV" sz="1600" dirty="0" err="1"/>
              <a:t>за</a:t>
            </a:r>
            <a:r>
              <a:rPr lang="lv-LV" sz="1600" dirty="0"/>
              <a:t> </a:t>
            </a:r>
            <a:r>
              <a:rPr lang="lv-LV" sz="1600" dirty="0" err="1"/>
              <a:t>несгибаемость</a:t>
            </a:r>
            <a:r>
              <a:rPr lang="lv-LV" sz="1600" dirty="0"/>
              <a:t> </a:t>
            </a:r>
            <a:r>
              <a:rPr lang="lv-LV" sz="1600" dirty="0" err="1"/>
              <a:t>характера</a:t>
            </a:r>
            <a:r>
              <a:rPr lang="lv-LV" sz="1600" dirty="0"/>
              <a:t> </a:t>
            </a:r>
            <a:r>
              <a:rPr lang="lv-LV" sz="1600" dirty="0" err="1"/>
              <a:t>стала</a:t>
            </a:r>
            <a:r>
              <a:rPr lang="lv-LV" sz="1600" dirty="0"/>
              <a:t> </a:t>
            </a:r>
            <a:r>
              <a:rPr lang="lv-LV" sz="1600" dirty="0" err="1"/>
              <a:t>национальной</a:t>
            </a:r>
            <a:r>
              <a:rPr lang="lv-LV" sz="1600" dirty="0"/>
              <a:t> </a:t>
            </a:r>
            <a:r>
              <a:rPr lang="lv-LV" sz="1600" dirty="0" err="1"/>
              <a:t>героиней</a:t>
            </a:r>
            <a:r>
              <a:rPr lang="lv-LV" sz="1600" dirty="0"/>
              <a:t> и </a:t>
            </a:r>
            <a:r>
              <a:rPr lang="lv-LV" sz="1600" dirty="0" err="1"/>
              <a:t>получила</a:t>
            </a:r>
            <a:r>
              <a:rPr lang="lv-LV" sz="1600" dirty="0"/>
              <a:t> </a:t>
            </a:r>
            <a:r>
              <a:rPr lang="lv-LV" sz="1600" dirty="0" err="1"/>
              <a:t>подарок</a:t>
            </a:r>
            <a:r>
              <a:rPr lang="lv-LV" sz="1600" dirty="0"/>
              <a:t> </a:t>
            </a:r>
            <a:r>
              <a:rPr lang="lv-LV" sz="1600" dirty="0" err="1"/>
              <a:t>от</a:t>
            </a:r>
            <a:r>
              <a:rPr lang="lv-LV" sz="1600" dirty="0"/>
              <a:t> </a:t>
            </a:r>
            <a:r>
              <a:rPr lang="lv-LV" sz="1600" dirty="0" err="1"/>
              <a:t>компании</a:t>
            </a:r>
            <a:r>
              <a:rPr lang="lv-LV" sz="1600" dirty="0"/>
              <a:t> "</a:t>
            </a:r>
            <a:r>
              <a:rPr lang="lv-LV" sz="1600" dirty="0" err="1"/>
              <a:t>Хюндай</a:t>
            </a:r>
            <a:r>
              <a:rPr lang="lv-LV" sz="1600" dirty="0"/>
              <a:t>". А </a:t>
            </a:r>
            <a:r>
              <a:rPr lang="lv-LV" sz="1600" dirty="0" err="1"/>
              <a:t>всё</a:t>
            </a:r>
            <a:r>
              <a:rPr lang="lv-LV" sz="1600" dirty="0"/>
              <a:t> </a:t>
            </a:r>
            <a:r>
              <a:rPr lang="lv-LV" sz="1600" dirty="0" err="1"/>
              <a:t>потому</a:t>
            </a:r>
            <a:r>
              <a:rPr lang="lv-LV" sz="1600" dirty="0"/>
              <a:t>, </a:t>
            </a:r>
            <a:r>
              <a:rPr lang="lv-LV" sz="1600" dirty="0" err="1"/>
              <a:t>что</a:t>
            </a:r>
            <a:r>
              <a:rPr lang="lv-LV" sz="1600" dirty="0"/>
              <a:t> в 2010 </a:t>
            </a:r>
            <a:r>
              <a:rPr lang="lv-LV" sz="1600" dirty="0" err="1"/>
              <a:t>году</a:t>
            </a:r>
            <a:r>
              <a:rPr lang="lv-LV" sz="1600" dirty="0"/>
              <a:t> </a:t>
            </a:r>
            <a:r>
              <a:rPr lang="lv-LV" sz="1600" dirty="0" err="1"/>
              <a:t>после</a:t>
            </a:r>
            <a:r>
              <a:rPr lang="lv-LV" sz="1600" dirty="0"/>
              <a:t> </a:t>
            </a:r>
            <a:r>
              <a:rPr lang="lv-LV" sz="1600" dirty="0" err="1"/>
              <a:t>более</a:t>
            </a:r>
            <a:r>
              <a:rPr lang="lv-LV" sz="1600" dirty="0"/>
              <a:t> </a:t>
            </a:r>
            <a:r>
              <a:rPr lang="lv-LV" sz="1600" dirty="0" err="1"/>
              <a:t>чем</a:t>
            </a:r>
            <a:r>
              <a:rPr lang="lv-LV" sz="1600" dirty="0"/>
              <a:t> </a:t>
            </a:r>
            <a:r>
              <a:rPr lang="lv-LV" sz="1600" dirty="0" err="1"/>
              <a:t>девятисот</a:t>
            </a:r>
            <a:r>
              <a:rPr lang="lv-LV" sz="1600" dirty="0"/>
              <a:t> </a:t>
            </a:r>
            <a:r>
              <a:rPr lang="lv-LV" sz="1600" dirty="0" err="1"/>
              <a:t>попыток</a:t>
            </a:r>
            <a:r>
              <a:rPr lang="lv-LV" sz="1600" dirty="0"/>
              <a:t> </a:t>
            </a:r>
            <a:r>
              <a:rPr lang="lv-LV" sz="1600" dirty="0" err="1"/>
              <a:t>за</a:t>
            </a:r>
            <a:r>
              <a:rPr lang="lv-LV" sz="1600" dirty="0"/>
              <a:t> </a:t>
            </a:r>
            <a:r>
              <a:rPr lang="lv-LV" sz="1600" dirty="0" err="1"/>
              <a:t>пять</a:t>
            </a:r>
            <a:r>
              <a:rPr lang="lv-LV" sz="1600" dirty="0"/>
              <a:t> </a:t>
            </a:r>
            <a:r>
              <a:rPr lang="lv-LV" sz="1600" dirty="0" err="1"/>
              <a:t>лет</a:t>
            </a:r>
            <a:r>
              <a:rPr lang="lv-LV" sz="1600" dirty="0"/>
              <a:t> </a:t>
            </a:r>
            <a:r>
              <a:rPr lang="lv-LV" sz="1600" dirty="0" err="1"/>
              <a:t>она</a:t>
            </a:r>
            <a:r>
              <a:rPr lang="lv-LV" sz="1600" dirty="0"/>
              <a:t> </a:t>
            </a:r>
            <a:r>
              <a:rPr lang="lv-LV" sz="1600" dirty="0" err="1"/>
              <a:t>наконец-то</a:t>
            </a:r>
            <a:r>
              <a:rPr lang="lv-LV" sz="1600" dirty="0"/>
              <a:t> </a:t>
            </a:r>
            <a:r>
              <a:rPr lang="lv-LV" sz="1600" dirty="0" err="1"/>
              <a:t>получила</a:t>
            </a:r>
            <a:r>
              <a:rPr lang="lv-LV" sz="1600" dirty="0"/>
              <a:t>... </a:t>
            </a:r>
            <a:r>
              <a:rPr lang="lv-LV" sz="1600" dirty="0" err="1"/>
              <a:t>Что</a:t>
            </a:r>
            <a:r>
              <a:rPr lang="lv-LV" sz="1600" dirty="0"/>
              <a:t>?</a:t>
            </a:r>
            <a:endParaRPr lang="en-US" sz="1600" dirty="0"/>
          </a:p>
        </p:txBody>
      </p:sp>
    </p:spTree>
    <p:extLst>
      <p:ext uri="{BB962C8B-B14F-4D97-AF65-F5344CB8AC3E}">
        <p14:creationId xmlns:p14="http://schemas.microsoft.com/office/powerpoint/2010/main" val="12137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a:t>
            </a:r>
            <a:r>
              <a:rPr lang="lv-LV" b="1" dirty="0"/>
              <a:t>Autovadītāja apliecību</a:t>
            </a:r>
            <a:endParaRPr lang="en-US" b="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2168" y="2348880"/>
            <a:ext cx="3974400" cy="254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241232" cy="562074"/>
          </a:xfrm>
        </p:spPr>
        <p:txBody>
          <a:bodyPr/>
          <a:lstStyle/>
          <a:p>
            <a:r>
              <a:rPr lang="en-US" b="1" dirty="0">
                <a:solidFill>
                  <a:schemeClr val="accent1">
                    <a:lumMod val="75000"/>
                  </a:schemeClr>
                </a:solidFill>
              </a:rPr>
              <a:t>Inform</a:t>
            </a:r>
            <a:r>
              <a:rPr lang="lv-LV" b="1" dirty="0">
                <a:solidFill>
                  <a:schemeClr val="accent1">
                    <a:lumMod val="75000"/>
                  </a:schemeClr>
                </a:solidFill>
              </a:rPr>
              <a:t>ā</a:t>
            </a:r>
            <a:r>
              <a:rPr lang="en-US" b="1" dirty="0" err="1">
                <a:solidFill>
                  <a:schemeClr val="accent1">
                    <a:lumMod val="75000"/>
                  </a:schemeClr>
                </a:solidFill>
              </a:rPr>
              <a:t>cijas</a:t>
            </a:r>
            <a:r>
              <a:rPr lang="en-US" b="1" dirty="0">
                <a:solidFill>
                  <a:schemeClr val="accent1">
                    <a:lumMod val="75000"/>
                  </a:schemeClr>
                </a:solidFill>
              </a:rPr>
              <a:t> </a:t>
            </a:r>
            <a:r>
              <a:rPr lang="en-US" b="1" dirty="0" err="1">
                <a:solidFill>
                  <a:schemeClr val="accent1">
                    <a:lumMod val="75000"/>
                  </a:schemeClr>
                </a:solidFill>
              </a:rPr>
              <a:t>avoti</a:t>
            </a:r>
            <a:r>
              <a:rPr lang="en-US" b="1" dirty="0">
                <a:solidFill>
                  <a:schemeClr val="accent1">
                    <a:lumMod val="75000"/>
                  </a:schemeClr>
                </a:solidFill>
              </a:rPr>
              <a:t>:</a:t>
            </a:r>
          </a:p>
        </p:txBody>
      </p:sp>
      <p:sp>
        <p:nvSpPr>
          <p:cNvPr id="3" name="Content Placeholder 2"/>
          <p:cNvSpPr>
            <a:spLocks noGrp="1"/>
          </p:cNvSpPr>
          <p:nvPr>
            <p:ph sz="quarter" idx="1"/>
          </p:nvPr>
        </p:nvSpPr>
        <p:spPr>
          <a:xfrm>
            <a:off x="611560" y="1196752"/>
            <a:ext cx="7488832" cy="5277200"/>
          </a:xfrm>
        </p:spPr>
        <p:txBody>
          <a:bodyPr/>
          <a:lstStyle/>
          <a:p>
            <a:r>
              <a:rPr lang="lv-LV" sz="1600" dirty="0">
                <a:hlinkClick r:id="rId2"/>
              </a:rPr>
              <a:t>https://varlamov.ru/2727567.html</a:t>
            </a:r>
            <a:endParaRPr lang="ru-RU" sz="1600" dirty="0"/>
          </a:p>
          <a:p>
            <a:r>
              <a:rPr lang="lv-LV" sz="1600" u="sng" dirty="0">
                <a:hlinkClick r:id="rId3"/>
              </a:rPr>
              <a:t>https://kazachka07.livejournal.com/51521.html</a:t>
            </a:r>
            <a:endParaRPr lang="en-US" sz="1600" dirty="0"/>
          </a:p>
          <a:p>
            <a:pPr>
              <a:lnSpc>
                <a:spcPct val="110000"/>
              </a:lnSpc>
              <a:spcBef>
                <a:spcPts val="0"/>
              </a:spcBef>
            </a:pPr>
            <a:r>
              <a:rPr lang="ru-RU" sz="1600" dirty="0">
                <a:hlinkClick r:id="rId4"/>
              </a:rPr>
              <a:t>https://lv.sputniknews.ru/Latvia/20180909/9341121/oleg-artemev-riga-kosmos.html</a:t>
            </a:r>
            <a:endParaRPr lang="ru-RU" sz="1600" dirty="0"/>
          </a:p>
          <a:p>
            <a:pPr>
              <a:lnSpc>
                <a:spcPct val="110000"/>
              </a:lnSpc>
              <a:spcBef>
                <a:spcPts val="0"/>
              </a:spcBef>
            </a:pPr>
            <a:r>
              <a:rPr lang="ru-RU" sz="1600" dirty="0"/>
              <a:t> </a:t>
            </a:r>
            <a:r>
              <a:rPr lang="en-US" sz="1600" dirty="0">
                <a:hlinkClick r:id="rId5"/>
              </a:rPr>
              <a:t>https://s-spravki.ru/transportnye/gde-oplatit-shtraf-za-bezbiletnyj-proezd.html</a:t>
            </a:r>
            <a:endParaRPr lang="ru-RU" sz="1600" dirty="0"/>
          </a:p>
          <a:p>
            <a:pPr>
              <a:lnSpc>
                <a:spcPct val="110000"/>
              </a:lnSpc>
              <a:spcBef>
                <a:spcPts val="0"/>
              </a:spcBef>
            </a:pPr>
            <a:r>
              <a:rPr lang="lv-LV" sz="1600" dirty="0">
                <a:hlinkClick r:id="rId6"/>
              </a:rPr>
              <a:t>https://kykymber.ru/stories.php?story=2138</a:t>
            </a:r>
            <a:endParaRPr lang="ru-RU" sz="1600" dirty="0"/>
          </a:p>
          <a:p>
            <a:pPr>
              <a:lnSpc>
                <a:spcPct val="110000"/>
              </a:lnSpc>
              <a:spcBef>
                <a:spcPts val="0"/>
              </a:spcBef>
            </a:pPr>
            <a:r>
              <a:rPr lang="en-US" sz="1600" dirty="0">
                <a:hlinkClick r:id="rId7"/>
              </a:rPr>
              <a:t>https://www.reitingi.lv/ru/news/sabiedriba/118813-sosuljki-na-vasej-krise-opasni-dla-okruzajsih-straf-do-1500-evro.html</a:t>
            </a:r>
            <a:endParaRPr lang="lv-LV" sz="1600" dirty="0"/>
          </a:p>
          <a:p>
            <a:pPr>
              <a:lnSpc>
                <a:spcPct val="110000"/>
              </a:lnSpc>
              <a:spcBef>
                <a:spcPts val="0"/>
              </a:spcBef>
            </a:pPr>
            <a:r>
              <a:rPr lang="en-US" sz="1600" dirty="0">
                <a:hlinkClick r:id="rId8"/>
              </a:rPr>
              <a:t>http://www.hederagardens.lv/pages/index.php?l=lv&amp;id_section=2&amp;id_subsection=16&amp;id_subsubsection=39</a:t>
            </a:r>
            <a:endParaRPr lang="lv-LV" sz="1600" dirty="0"/>
          </a:p>
          <a:p>
            <a:pPr>
              <a:lnSpc>
                <a:spcPct val="110000"/>
              </a:lnSpc>
              <a:spcBef>
                <a:spcPts val="0"/>
              </a:spcBef>
            </a:pPr>
            <a:r>
              <a:rPr lang="en-US" sz="1600" dirty="0">
                <a:hlinkClick r:id="rId9"/>
              </a:rPr>
              <a:t>http://www.worldmilitary.org/ru/latvia/nagrady/znaki_otlichiya/znaki_voorugennyh_sil/znaki_klassnyh_spetsialistov/LV-ZNKS-00001</a:t>
            </a:r>
            <a:endParaRPr lang="ru-RU" sz="1600" dirty="0"/>
          </a:p>
          <a:p>
            <a:r>
              <a:rPr lang="ru-RU" sz="1600" dirty="0">
                <a:hlinkClick r:id="rId10"/>
              </a:rPr>
              <a:t>http://www.nytimes.com/2001/05/24/world/riga-journal-what-s-maroon-and-white-and-proud-all-over.html</a:t>
            </a:r>
            <a:endParaRPr lang="en-US" sz="1600" dirty="0"/>
          </a:p>
          <a:p>
            <a:r>
              <a:rPr lang="ru-RU" sz="1600" u="sng" dirty="0">
                <a:hlinkClick r:id="rId11"/>
              </a:rPr>
              <a:t>http://www.russianhockey.us/cgi/ultimatebb.cgi?ubb=pr</a:t>
            </a:r>
            <a:endParaRPr lang="en-US" sz="1600" dirty="0"/>
          </a:p>
          <a:p>
            <a:pPr>
              <a:lnSpc>
                <a:spcPct val="110000"/>
              </a:lnSpc>
              <a:spcBef>
                <a:spcPts val="0"/>
              </a:spcBef>
            </a:pPr>
            <a:endParaRPr lang="ru-RU" sz="1600" dirty="0"/>
          </a:p>
          <a:p>
            <a:pPr>
              <a:lnSpc>
                <a:spcPct val="110000"/>
              </a:lnSpc>
              <a:spcBef>
                <a:spcPts val="0"/>
              </a:spcBef>
            </a:pPr>
            <a:endParaRPr lang="lv-LV" sz="1600" dirty="0"/>
          </a:p>
          <a:p>
            <a:pPr marL="0" indent="0">
              <a:lnSpc>
                <a:spcPct val="110000"/>
              </a:lnSpc>
              <a:spcBef>
                <a:spcPts val="0"/>
              </a:spcBef>
              <a:buNone/>
            </a:pPr>
            <a:endParaRPr lang="lv-LV" sz="1600" dirty="0"/>
          </a:p>
          <a:p>
            <a:pPr>
              <a:lnSpc>
                <a:spcPct val="110000"/>
              </a:lnSpc>
              <a:spcBef>
                <a:spcPts val="0"/>
              </a:spcBef>
            </a:pPr>
            <a:endParaRPr lang="lv-LV" sz="1600" dirty="0">
              <a:solidFill>
                <a:schemeClr val="accent3">
                  <a:lumMod val="50000"/>
                </a:schemeClr>
              </a:solidFill>
              <a:hlinkClick r:id="rId12"/>
            </a:endParaRPr>
          </a:p>
          <a:p>
            <a:pPr>
              <a:lnSpc>
                <a:spcPct val="110000"/>
              </a:lnSpc>
              <a:spcBef>
                <a:spcPts val="0"/>
              </a:spcBef>
            </a:pPr>
            <a:endParaRPr lang="lv-LV" sz="1600" dirty="0"/>
          </a:p>
          <a:p>
            <a:pPr>
              <a:lnSpc>
                <a:spcPct val="110000"/>
              </a:lnSpc>
              <a:spcBef>
                <a:spcPts val="0"/>
              </a:spcBef>
            </a:pPr>
            <a:endParaRPr lang="lv-LV" sz="1600" dirty="0"/>
          </a:p>
          <a:p>
            <a:pPr>
              <a:lnSpc>
                <a:spcPct val="110000"/>
              </a:lnSpc>
              <a:spcBef>
                <a:spcPts val="0"/>
              </a:spcBef>
            </a:pPr>
            <a:endParaRPr lang="ru-RU" sz="1600" dirty="0">
              <a:solidFill>
                <a:schemeClr val="accent3">
                  <a:lumMod val="50000"/>
                </a:schemeClr>
              </a:solidFill>
              <a:hlinkClick r:id="rId12"/>
            </a:endParaRPr>
          </a:p>
          <a:p>
            <a:pPr>
              <a:lnSpc>
                <a:spcPct val="110000"/>
              </a:lnSpc>
              <a:spcBef>
                <a:spcPts val="0"/>
              </a:spcBef>
            </a:pPr>
            <a:endParaRPr lang="ru-RU" sz="1600" dirty="0">
              <a:solidFill>
                <a:schemeClr val="accent3">
                  <a:lumMod val="50000"/>
                </a:schemeClr>
              </a:solidFill>
              <a:hlinkClick r:id="" action="ppaction://noaction"/>
            </a:endParaRPr>
          </a:p>
          <a:p>
            <a:pPr>
              <a:lnSpc>
                <a:spcPct val="110000"/>
              </a:lnSpc>
              <a:spcBef>
                <a:spcPts val="0"/>
              </a:spcBef>
            </a:pPr>
            <a:endParaRPr lang="ru-RU" sz="1600" dirty="0">
              <a:solidFill>
                <a:schemeClr val="accent3">
                  <a:lumMod val="50000"/>
                </a:schemeClr>
              </a:solidFill>
              <a:hlinkClick r:id="" action="ppaction://noaction"/>
            </a:endParaRPr>
          </a:p>
          <a:p>
            <a:pPr>
              <a:lnSpc>
                <a:spcPct val="110000"/>
              </a:lnSpc>
              <a:spcBef>
                <a:spcPts val="0"/>
              </a:spcBef>
            </a:pPr>
            <a:endParaRPr lang="ru-RU" sz="1600" dirty="0">
              <a:solidFill>
                <a:schemeClr val="accent3">
                  <a:lumMod val="50000"/>
                </a:schemeClr>
              </a:solidFill>
              <a:hlinkClick r:id="" action="ppaction://noaction"/>
            </a:endParaRPr>
          </a:p>
          <a:p>
            <a:pPr>
              <a:lnSpc>
                <a:spcPct val="110000"/>
              </a:lnSpc>
              <a:spcBef>
                <a:spcPts val="0"/>
              </a:spcBef>
            </a:pPr>
            <a:endParaRPr lang="lv-LV" sz="1600" dirty="0">
              <a:solidFill>
                <a:schemeClr val="accent3">
                  <a:lumMod val="50000"/>
                </a:schemeClr>
              </a:solidFill>
              <a:hlinkClick r:id="rId12"/>
            </a:endParaRPr>
          </a:p>
          <a:p>
            <a:pPr marL="0" indent="0">
              <a:lnSpc>
                <a:spcPct val="110000"/>
              </a:lnSpc>
              <a:spcBef>
                <a:spcPts val="0"/>
              </a:spcBef>
              <a:buNone/>
            </a:pPr>
            <a:endParaRPr lang="lv-LV" sz="1600" dirty="0">
              <a:hlinkClick r:id="rId12"/>
            </a:endParaRPr>
          </a:p>
          <a:p>
            <a:pPr marL="0" indent="0">
              <a:lnSpc>
                <a:spcPct val="110000"/>
              </a:lnSpc>
              <a:spcBef>
                <a:spcPts val="0"/>
              </a:spcBef>
              <a:buNone/>
            </a:pPr>
            <a:endParaRPr lang="en-US" sz="1600" dirty="0"/>
          </a:p>
        </p:txBody>
      </p:sp>
    </p:spTree>
    <p:extLst>
      <p:ext uri="{BB962C8B-B14F-4D97-AF65-F5344CB8AC3E}">
        <p14:creationId xmlns:p14="http://schemas.microsoft.com/office/powerpoint/2010/main" val="6482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Kadrs – </a:t>
            </a:r>
            <a:r>
              <a:rPr lang="lv-LV" b="1" dirty="0"/>
              <a:t>vienīgais</a:t>
            </a:r>
            <a:r>
              <a:rPr lang="lv-LV" dirty="0"/>
              <a:t>; vienīgā fotogrāfija</a:t>
            </a:r>
            <a:endParaRPr lang="en-US"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220" y="1484784"/>
            <a:ext cx="647229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87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80728"/>
            <a:ext cx="6552728" cy="3785652"/>
          </a:xfrm>
          <a:prstGeom prst="rect">
            <a:avLst/>
          </a:prstGeom>
        </p:spPr>
        <p:txBody>
          <a:bodyPr wrap="square">
            <a:spAutoFit/>
          </a:bodyPr>
          <a:lstStyle/>
          <a:p>
            <a:r>
              <a:rPr lang="lv-LV" sz="2400" dirty="0"/>
              <a:t>Runa ir par vienu un to pašu fotoattēlu. Daudzus gadus fotogrāfija atradās Viļa </a:t>
            </a:r>
            <a:r>
              <a:rPr lang="lv-LV" sz="2400" dirty="0" err="1"/>
              <a:t>Rīdzenieka</a:t>
            </a:r>
            <a:r>
              <a:rPr lang="lv-LV" sz="2400" dirty="0"/>
              <a:t> studijas vitrīnā Vecrīgā, Vaļņu ielā 19. Līdz ar padomju varas atnākšanu to nācās paslēpt. Fotogrāfs to aizlīmēja ar papīru, kaut ko uzlīmēja virsū, kas arī ļāva saglabāt šo fotogrāfiju neskartu. Ko viņš uzlīmēja virsū?</a:t>
            </a:r>
            <a:endParaRPr lang="en-US" sz="2400" dirty="0"/>
          </a:p>
          <a:p>
            <a:pPr lvl="0" algn="just">
              <a:lnSpc>
                <a:spcPct val="150000"/>
              </a:lnSpc>
            </a:pPr>
            <a:endParaRPr lang="lv-LV" sz="800" dirty="0"/>
          </a:p>
          <a:p>
            <a:pPr lvl="0" algn="just"/>
            <a:r>
              <a:rPr lang="ru-RU" sz="1200" dirty="0"/>
              <a:t>Речь всё о том же фото. </a:t>
            </a:r>
          </a:p>
          <a:p>
            <a:pPr lvl="0" algn="just"/>
            <a:r>
              <a:rPr lang="lv-LV" sz="1200" dirty="0"/>
              <a:t>В </a:t>
            </a:r>
            <a:r>
              <a:rPr lang="lv-LV" sz="1200" dirty="0" err="1"/>
              <a:t>течение</a:t>
            </a:r>
            <a:r>
              <a:rPr lang="lv-LV" sz="1200" dirty="0"/>
              <a:t> </a:t>
            </a:r>
            <a:r>
              <a:rPr lang="lv-LV" sz="1200" dirty="0" err="1"/>
              <a:t>нескольких</a:t>
            </a:r>
            <a:r>
              <a:rPr lang="lv-LV" sz="1200" dirty="0"/>
              <a:t> </a:t>
            </a:r>
            <a:r>
              <a:rPr lang="lv-LV" sz="1200" dirty="0" err="1"/>
              <a:t>лет</a:t>
            </a:r>
            <a:r>
              <a:rPr lang="lv-LV" sz="1200" dirty="0"/>
              <a:t> </a:t>
            </a:r>
            <a:r>
              <a:rPr lang="lv-LV" sz="1200" dirty="0" err="1"/>
              <a:t>фотография</a:t>
            </a:r>
            <a:r>
              <a:rPr lang="lv-LV" sz="1200" dirty="0"/>
              <a:t> </a:t>
            </a:r>
            <a:r>
              <a:rPr lang="lv-LV" sz="1200" dirty="0" err="1"/>
              <a:t>украшала</a:t>
            </a:r>
            <a:r>
              <a:rPr lang="lv-LV" sz="1200" dirty="0"/>
              <a:t> </a:t>
            </a:r>
            <a:r>
              <a:rPr lang="lv-LV" sz="1200" dirty="0" err="1"/>
              <a:t>витрину</a:t>
            </a:r>
            <a:r>
              <a:rPr lang="lv-LV" sz="1200" dirty="0"/>
              <a:t> </a:t>
            </a:r>
            <a:r>
              <a:rPr lang="lv-LV" sz="1200" dirty="0" err="1"/>
              <a:t>студии</a:t>
            </a:r>
            <a:r>
              <a:rPr lang="lv-LV" sz="1200" dirty="0"/>
              <a:t> </a:t>
            </a:r>
            <a:r>
              <a:rPr lang="lv-LV" sz="1200" dirty="0" err="1"/>
              <a:t>Вилиса</a:t>
            </a:r>
            <a:r>
              <a:rPr lang="lv-LV" sz="1200" dirty="0"/>
              <a:t> </a:t>
            </a:r>
            <a:r>
              <a:rPr lang="lv-LV" sz="1200" dirty="0" err="1"/>
              <a:t>Ридзениекса</a:t>
            </a:r>
            <a:r>
              <a:rPr lang="lv-LV" sz="1200" dirty="0"/>
              <a:t> в </a:t>
            </a:r>
            <a:r>
              <a:rPr lang="lv-LV" sz="1200" dirty="0" err="1"/>
              <a:t>Старой</a:t>
            </a:r>
            <a:r>
              <a:rPr lang="lv-LV" sz="1200" dirty="0"/>
              <a:t> </a:t>
            </a:r>
            <a:r>
              <a:rPr lang="lv-LV" sz="1200" dirty="0" err="1"/>
              <a:t>Риге</a:t>
            </a:r>
            <a:r>
              <a:rPr lang="lv-LV" sz="1200" dirty="0"/>
              <a:t>, </a:t>
            </a:r>
            <a:r>
              <a:rPr lang="lv-LV" sz="1200" dirty="0" err="1"/>
              <a:t>на</a:t>
            </a:r>
            <a:r>
              <a:rPr lang="lv-LV" sz="1200" dirty="0"/>
              <a:t> </a:t>
            </a:r>
            <a:r>
              <a:rPr lang="lv-LV" sz="1200" dirty="0" err="1"/>
              <a:t>улице</a:t>
            </a:r>
            <a:r>
              <a:rPr lang="lv-LV" sz="1200" dirty="0"/>
              <a:t> </a:t>
            </a:r>
            <a:r>
              <a:rPr lang="lv-LV" sz="1200" dirty="0" err="1"/>
              <a:t>Вальню</a:t>
            </a:r>
            <a:r>
              <a:rPr lang="lv-LV" sz="1200" dirty="0"/>
              <a:t>, 19. С </a:t>
            </a:r>
            <a:r>
              <a:rPr lang="lv-LV" sz="1200" dirty="0" err="1"/>
              <a:t>приходом</a:t>
            </a:r>
            <a:r>
              <a:rPr lang="lv-LV" sz="1200" dirty="0"/>
              <a:t> </a:t>
            </a:r>
            <a:r>
              <a:rPr lang="lv-LV" sz="1200" dirty="0" err="1"/>
              <a:t>советской</a:t>
            </a:r>
            <a:r>
              <a:rPr lang="lv-LV" sz="1200" dirty="0"/>
              <a:t> </a:t>
            </a:r>
            <a:r>
              <a:rPr lang="lv-LV" sz="1200" dirty="0" err="1"/>
              <a:t>власти</a:t>
            </a:r>
            <a:r>
              <a:rPr lang="lv-LV" sz="1200" dirty="0"/>
              <a:t> </a:t>
            </a:r>
            <a:r>
              <a:rPr lang="lv-LV" sz="1200" dirty="0" err="1"/>
              <a:t>ее</a:t>
            </a:r>
            <a:r>
              <a:rPr lang="lv-LV" sz="1200" dirty="0"/>
              <a:t> </a:t>
            </a:r>
            <a:r>
              <a:rPr lang="lv-LV" sz="1200" dirty="0" err="1"/>
              <a:t>пришлось</a:t>
            </a:r>
            <a:r>
              <a:rPr lang="lv-LV" sz="1200" dirty="0"/>
              <a:t> </a:t>
            </a:r>
            <a:r>
              <a:rPr lang="lv-LV" sz="1200" dirty="0" err="1"/>
              <a:t>спрятать</a:t>
            </a:r>
            <a:r>
              <a:rPr lang="lv-LV" sz="1200" dirty="0"/>
              <a:t> – </a:t>
            </a:r>
            <a:r>
              <a:rPr lang="lv-LV" sz="1200" dirty="0" err="1"/>
              <a:t>фотограф</a:t>
            </a:r>
            <a:r>
              <a:rPr lang="lv-LV" sz="1200" dirty="0"/>
              <a:t> </a:t>
            </a:r>
            <a:r>
              <a:rPr lang="lv-LV" sz="1200" dirty="0" err="1"/>
              <a:t>заклеил</a:t>
            </a:r>
            <a:r>
              <a:rPr lang="lv-LV" sz="1200" dirty="0"/>
              <a:t> </a:t>
            </a:r>
            <a:r>
              <a:rPr lang="lv-LV" sz="1200" dirty="0" err="1"/>
              <a:t>снимок</a:t>
            </a:r>
            <a:r>
              <a:rPr lang="lv-LV" sz="1200" dirty="0"/>
              <a:t> </a:t>
            </a:r>
            <a:r>
              <a:rPr lang="lv-LV" sz="1200" dirty="0" err="1"/>
              <a:t>бумагой</a:t>
            </a:r>
            <a:r>
              <a:rPr lang="lv-LV" sz="1200" dirty="0"/>
              <a:t>, а </a:t>
            </a:r>
            <a:r>
              <a:rPr lang="lv-LV" sz="1200" dirty="0" err="1"/>
              <a:t>сверху</a:t>
            </a:r>
            <a:r>
              <a:rPr lang="ru-RU" sz="1200" dirty="0"/>
              <a:t> что-то наклеил, что позволило сохранить фото в неприкосновенности. ЧТО же он наклеил сверху?</a:t>
            </a:r>
            <a:endParaRPr lang="en-US" sz="1200" dirty="0"/>
          </a:p>
        </p:txBody>
      </p:sp>
    </p:spTree>
    <p:extLst>
      <p:ext uri="{BB962C8B-B14F-4D97-AF65-F5344CB8AC3E}">
        <p14:creationId xmlns:p14="http://schemas.microsoft.com/office/powerpoint/2010/main" val="121376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369332"/>
          </a:xfrm>
          <a:prstGeom prst="rect">
            <a:avLst/>
          </a:prstGeom>
        </p:spPr>
        <p:txBody>
          <a:bodyPr wrap="square">
            <a:spAutoFit/>
          </a:bodyPr>
          <a:lstStyle/>
          <a:p>
            <a:pPr algn="just"/>
            <a:r>
              <a:rPr lang="lv-LV" dirty="0"/>
              <a:t>Atbilde: </a:t>
            </a:r>
            <a:r>
              <a:rPr lang="lv-LV" b="1" dirty="0"/>
              <a:t>Staļina portretu</a:t>
            </a:r>
            <a:r>
              <a:rPr lang="lv-LV" dirty="0"/>
              <a:t> (vadoņa portretu)</a:t>
            </a:r>
            <a:endParaRPr lang="en-US" b="1"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0756" y="1916832"/>
            <a:ext cx="3197224"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204864"/>
            <a:ext cx="6552728" cy="2308324"/>
          </a:xfrm>
          <a:prstGeom prst="rect">
            <a:avLst/>
          </a:prstGeom>
        </p:spPr>
        <p:txBody>
          <a:bodyPr wrap="square">
            <a:spAutoFit/>
          </a:bodyPr>
          <a:lstStyle/>
          <a:p>
            <a:pPr lvl="0" algn="just">
              <a:lnSpc>
                <a:spcPct val="150000"/>
              </a:lnSpc>
            </a:pPr>
            <a:r>
              <a:rPr lang="lv-LV" sz="2400" dirty="0"/>
              <a:t>Staļins nomira 1953.gadā. Viņa portrets maskēšanās vajadzībām vairāk nebija vajadzīgs. Kā izdevās saglabāt fotogrāfiju?</a:t>
            </a:r>
          </a:p>
          <a:p>
            <a:pPr lvl="0" algn="just">
              <a:lnSpc>
                <a:spcPct val="150000"/>
              </a:lnSpc>
            </a:pPr>
            <a:endParaRPr lang="ru-RU" sz="800" dirty="0"/>
          </a:p>
          <a:p>
            <a:pPr lvl="0" algn="just"/>
            <a:r>
              <a:rPr lang="ru-RU" sz="1200" dirty="0"/>
              <a:t>Сталин умер в 1953 году. Его портрет в качестве маскировки был больше не нужен. Как же удалось сохранить фотографию?</a:t>
            </a:r>
            <a:endParaRPr lang="en-US" sz="1200" dirty="0"/>
          </a:p>
        </p:txBody>
      </p:sp>
    </p:spTree>
    <p:extLst>
      <p:ext uri="{BB962C8B-B14F-4D97-AF65-F5344CB8AC3E}">
        <p14:creationId xmlns:p14="http://schemas.microsoft.com/office/powerpoint/2010/main" val="121376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044" y="764704"/>
            <a:ext cx="5832648" cy="1477328"/>
          </a:xfrm>
          <a:prstGeom prst="rect">
            <a:avLst/>
          </a:prstGeom>
        </p:spPr>
        <p:txBody>
          <a:bodyPr wrap="square">
            <a:spAutoFit/>
          </a:bodyPr>
          <a:lstStyle/>
          <a:p>
            <a:r>
              <a:rPr lang="lv-LV" dirty="0"/>
              <a:t>Atbilde: </a:t>
            </a:r>
            <a:r>
              <a:rPr lang="lv-LV" b="1" dirty="0"/>
              <a:t>Mainīja vadītāju portretus</a:t>
            </a:r>
            <a:endParaRPr lang="en-US" b="1" dirty="0"/>
          </a:p>
          <a:p>
            <a:endParaRPr lang="lv-LV" b="1" dirty="0"/>
          </a:p>
          <a:p>
            <a:r>
              <a:rPr lang="lv-LV" dirty="0"/>
              <a:t>Komentārs</a:t>
            </a:r>
            <a:r>
              <a:rPr lang="lv-LV" b="1" dirty="0"/>
              <a:t>.</a:t>
            </a:r>
            <a:r>
              <a:rPr lang="lv-LV" dirty="0"/>
              <a:t> Laika gaitā mainījās padomju vadītāji, un mainījās arī viņu portreti. Tā bija 49 gadus, līdz iestājās Atmoda.</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708920"/>
            <a:ext cx="18097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412776"/>
            <a:ext cx="6552728" cy="2954655"/>
          </a:xfrm>
          <a:prstGeom prst="rect">
            <a:avLst/>
          </a:prstGeom>
        </p:spPr>
        <p:txBody>
          <a:bodyPr wrap="square">
            <a:spAutoFit/>
          </a:bodyPr>
          <a:lstStyle/>
          <a:p>
            <a:pPr lvl="0" algn="just">
              <a:lnSpc>
                <a:spcPct val="150000"/>
              </a:lnSpc>
            </a:pPr>
            <a:r>
              <a:rPr lang="lv-LV" sz="2400" dirty="0"/>
              <a:t>Stāsta, ka viduslaikos resursu trūkuma dēļ katram, kurš brauca uz Rīgu, ratos obligāti bija jāved daži ..... Kas?</a:t>
            </a:r>
            <a:endParaRPr lang="ru-RU" sz="2400" dirty="0"/>
          </a:p>
          <a:p>
            <a:pPr lvl="0" algn="just">
              <a:lnSpc>
                <a:spcPct val="150000"/>
              </a:lnSpc>
            </a:pPr>
            <a:endParaRPr lang="ru-RU" sz="2400" dirty="0"/>
          </a:p>
          <a:p>
            <a:pPr algn="just"/>
            <a:r>
              <a:rPr lang="lv-LV" sz="1400" dirty="0" err="1"/>
              <a:t>Рассказывают</a:t>
            </a:r>
            <a:r>
              <a:rPr lang="lv-LV" sz="1400" dirty="0"/>
              <a:t>, </a:t>
            </a:r>
            <a:r>
              <a:rPr lang="lv-LV" sz="1400" dirty="0" err="1"/>
              <a:t>что</a:t>
            </a:r>
            <a:r>
              <a:rPr lang="lv-LV" sz="1400" dirty="0"/>
              <a:t> в </a:t>
            </a:r>
            <a:r>
              <a:rPr lang="ru-RU" sz="1400" dirty="0" err="1"/>
              <a:t>С</a:t>
            </a:r>
            <a:r>
              <a:rPr lang="lv-LV" sz="1400" dirty="0" err="1"/>
              <a:t>редние</a:t>
            </a:r>
            <a:r>
              <a:rPr lang="lv-LV" sz="1400" dirty="0"/>
              <a:t> </a:t>
            </a:r>
            <a:r>
              <a:rPr lang="lv-LV" sz="1400" dirty="0" err="1"/>
              <a:t>века</a:t>
            </a:r>
            <a:r>
              <a:rPr lang="lv-LV" sz="1400" dirty="0"/>
              <a:t> </a:t>
            </a:r>
            <a:r>
              <a:rPr lang="lv-LV" sz="1400" dirty="0" err="1"/>
              <a:t>из-за</a:t>
            </a:r>
            <a:r>
              <a:rPr lang="lv-LV" sz="1400" dirty="0"/>
              <a:t> </a:t>
            </a:r>
            <a:r>
              <a:rPr lang="lv-LV" sz="1400" dirty="0" err="1"/>
              <a:t>нехватки</a:t>
            </a:r>
            <a:r>
              <a:rPr lang="lv-LV" sz="1400" dirty="0"/>
              <a:t> </a:t>
            </a:r>
            <a:r>
              <a:rPr lang="lv-LV" sz="1400" dirty="0" err="1"/>
              <a:t>ресурса</a:t>
            </a:r>
            <a:r>
              <a:rPr lang="lv-LV" sz="1400" dirty="0"/>
              <a:t> </a:t>
            </a:r>
            <a:r>
              <a:rPr lang="lv-LV" sz="1400" dirty="0" err="1"/>
              <a:t>каждый</a:t>
            </a:r>
            <a:r>
              <a:rPr lang="lv-LV" sz="1400" dirty="0"/>
              <a:t> </a:t>
            </a:r>
            <a:r>
              <a:rPr lang="lv-LV" sz="1400" dirty="0" err="1"/>
              <a:t>приезжавший</a:t>
            </a:r>
            <a:r>
              <a:rPr lang="lv-LV" sz="1400" dirty="0"/>
              <a:t> в </a:t>
            </a:r>
            <a:r>
              <a:rPr lang="lv-LV" sz="1400" dirty="0" err="1"/>
              <a:t>Ригу</a:t>
            </a:r>
            <a:r>
              <a:rPr lang="lv-LV" sz="1400" dirty="0"/>
              <a:t> </a:t>
            </a:r>
            <a:r>
              <a:rPr lang="lv-LV" sz="1400" dirty="0" err="1"/>
              <a:t>на</a:t>
            </a:r>
            <a:r>
              <a:rPr lang="lv-LV" sz="1400" dirty="0"/>
              <a:t> </a:t>
            </a:r>
            <a:r>
              <a:rPr lang="lv-LV" sz="1400" dirty="0" err="1"/>
              <a:t>телеге</a:t>
            </a:r>
            <a:r>
              <a:rPr lang="lv-LV" sz="1400" dirty="0"/>
              <a:t> </a:t>
            </a:r>
            <a:r>
              <a:rPr lang="lv-LV" sz="1400" dirty="0" err="1"/>
              <a:t>был</a:t>
            </a:r>
            <a:r>
              <a:rPr lang="lv-LV" sz="1400" dirty="0"/>
              <a:t> </a:t>
            </a:r>
            <a:r>
              <a:rPr lang="lv-LV" sz="1400" dirty="0" err="1"/>
              <a:t>обязан</a:t>
            </a:r>
            <a:r>
              <a:rPr lang="lv-LV" sz="1400" dirty="0"/>
              <a:t> </a:t>
            </a:r>
            <a:r>
              <a:rPr lang="lv-LV" sz="1400" dirty="0" err="1"/>
              <a:t>привозить</a:t>
            </a:r>
            <a:r>
              <a:rPr lang="lv-LV" sz="1400" dirty="0"/>
              <a:t> с </a:t>
            </a:r>
            <a:r>
              <a:rPr lang="lv-LV" sz="1400" dirty="0" err="1"/>
              <a:t>собой</a:t>
            </a:r>
            <a:r>
              <a:rPr lang="lv-LV" sz="1400" dirty="0"/>
              <a:t> </a:t>
            </a:r>
            <a:r>
              <a:rPr lang="lv-LV" sz="1400" dirty="0" err="1"/>
              <a:t>несколько</a:t>
            </a:r>
            <a:r>
              <a:rPr lang="lv-LV" sz="1400" dirty="0"/>
              <a:t>... ЧЕГО?</a:t>
            </a:r>
            <a:endParaRPr lang="en-US" sz="1400" dirty="0"/>
          </a:p>
        </p:txBody>
      </p:sp>
    </p:spTree>
    <p:extLst>
      <p:ext uri="{BB962C8B-B14F-4D97-AF65-F5344CB8AC3E}">
        <p14:creationId xmlns:p14="http://schemas.microsoft.com/office/powerpoint/2010/main" val="121376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764704"/>
            <a:ext cx="7128792" cy="1877437"/>
          </a:xfrm>
          <a:prstGeom prst="rect">
            <a:avLst/>
          </a:prstGeom>
        </p:spPr>
        <p:txBody>
          <a:bodyPr wrap="square">
            <a:spAutoFit/>
          </a:bodyPr>
          <a:lstStyle/>
          <a:p>
            <a:r>
              <a:rPr lang="lv-LV" dirty="0"/>
              <a:t>Atbilde: Akmeņi</a:t>
            </a:r>
            <a:r>
              <a:rPr lang="ru-RU" dirty="0"/>
              <a:t> (</a:t>
            </a:r>
            <a:r>
              <a:rPr lang="lv-LV" dirty="0"/>
              <a:t>Bruģakmeņi</a:t>
            </a:r>
            <a:r>
              <a:rPr lang="ru-RU" dirty="0"/>
              <a:t>)</a:t>
            </a:r>
          </a:p>
          <a:p>
            <a:endParaRPr lang="en-US" sz="800" dirty="0"/>
          </a:p>
          <a:p>
            <a:r>
              <a:rPr lang="lv-LV" b="1" dirty="0"/>
              <a:t>Komentārs</a:t>
            </a:r>
            <a:r>
              <a:rPr lang="lv-LV" dirty="0"/>
              <a:t>. Latvija – līdzenumu zeme. Katrs, kurš brauca uz Rīgu, izmantoja ceļu, tāpēc ratos bija jāved akmeņi ceļu būvniecībai un remontam. Kā vēsta leģenda, Rīgas ielas ir izliktas ar akmeņiem no visām pasaules malām.</a:t>
            </a:r>
            <a:endParaRPr lang="en-US" dirty="0"/>
          </a:p>
          <a:p>
            <a:pPr algn="just"/>
            <a:endParaRPr lang="en-US"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94851"/>
            <a:ext cx="4502942" cy="336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874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56399</TotalTime>
  <Words>1177</Words>
  <Application>Microsoft Office PowerPoint</Application>
  <PresentationFormat>On-screen Show (4:3)</PresentationFormat>
  <Paragraphs>88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Informācijas avoti: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Ķīnā Jaunajā gadā Virtuves dievs  uzskaita labās un sliktas lietas. Pēc tam atstāj virtuvi, lai visu pastastītu galvenajai dievībai. Viltīgie saimnieki bieži sasmēreja Virtuves dieva lūpas  attēlā ar medu. Kāpēc saimnieki to darīja?</dc:title>
  <dc:creator>Natalja</dc:creator>
  <cp:lastModifiedBy>Admin</cp:lastModifiedBy>
  <cp:revision>681</cp:revision>
  <cp:lastPrinted>2020-02-19T11:09:10Z</cp:lastPrinted>
  <dcterms:created xsi:type="dcterms:W3CDTF">2015-12-13T11:17:25Z</dcterms:created>
  <dcterms:modified xsi:type="dcterms:W3CDTF">2021-05-18T12:00:10Z</dcterms:modified>
</cp:coreProperties>
</file>